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1"/>
  </p:notesMasterIdLst>
  <p:handoutMasterIdLst>
    <p:handoutMasterId r:id="rId52"/>
  </p:handoutMasterIdLst>
  <p:sldIdLst>
    <p:sldId id="413" r:id="rId2"/>
    <p:sldId id="411" r:id="rId3"/>
    <p:sldId id="332" r:id="rId4"/>
    <p:sldId id="333" r:id="rId5"/>
    <p:sldId id="354" r:id="rId6"/>
    <p:sldId id="334" r:id="rId7"/>
    <p:sldId id="395" r:id="rId8"/>
    <p:sldId id="310" r:id="rId9"/>
    <p:sldId id="337" r:id="rId10"/>
    <p:sldId id="311" r:id="rId11"/>
    <p:sldId id="415" r:id="rId12"/>
    <p:sldId id="371" r:id="rId13"/>
    <p:sldId id="399" r:id="rId14"/>
    <p:sldId id="338" r:id="rId15"/>
    <p:sldId id="380" r:id="rId16"/>
    <p:sldId id="416" r:id="rId17"/>
    <p:sldId id="381" r:id="rId18"/>
    <p:sldId id="353" r:id="rId19"/>
    <p:sldId id="397" r:id="rId20"/>
    <p:sldId id="358" r:id="rId21"/>
    <p:sldId id="359" r:id="rId22"/>
    <p:sldId id="369" r:id="rId23"/>
    <p:sldId id="417" r:id="rId24"/>
    <p:sldId id="418" r:id="rId25"/>
    <p:sldId id="419" r:id="rId26"/>
    <p:sldId id="377" r:id="rId27"/>
    <p:sldId id="361" r:id="rId28"/>
    <p:sldId id="362" r:id="rId29"/>
    <p:sldId id="363" r:id="rId30"/>
    <p:sldId id="364" r:id="rId31"/>
    <p:sldId id="365" r:id="rId32"/>
    <p:sldId id="421" r:id="rId33"/>
    <p:sldId id="420" r:id="rId34"/>
    <p:sldId id="366" r:id="rId35"/>
    <p:sldId id="367" r:id="rId36"/>
    <p:sldId id="386" r:id="rId37"/>
    <p:sldId id="323" r:id="rId38"/>
    <p:sldId id="325" r:id="rId39"/>
    <p:sldId id="324" r:id="rId40"/>
    <p:sldId id="326" r:id="rId41"/>
    <p:sldId id="423" r:id="rId42"/>
    <p:sldId id="270" r:id="rId43"/>
    <p:sldId id="313" r:id="rId44"/>
    <p:sldId id="387" r:id="rId45"/>
    <p:sldId id="314" r:id="rId46"/>
    <p:sldId id="422" r:id="rId47"/>
    <p:sldId id="280" r:id="rId48"/>
    <p:sldId id="432" r:id="rId49"/>
    <p:sldId id="433" r:id="rId50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DE3"/>
    <a:srgbClr val="2D91C3"/>
    <a:srgbClr val="0DE10D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89" autoAdjust="0"/>
    <p:restoredTop sz="89179" autoAdjust="0"/>
  </p:normalViewPr>
  <p:slideViewPr>
    <p:cSldViewPr>
      <p:cViewPr varScale="1">
        <p:scale>
          <a:sx n="96" d="100"/>
          <a:sy n="96" d="100"/>
        </p:scale>
        <p:origin x="59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331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7B72FC35-84B6-43CA-BF18-B388B9CEF70A}" type="datetimeFigureOut">
              <a:rPr lang="pl-PL" smtClean="0"/>
              <a:t>2019-05-29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A7451CAF-C687-41AF-99C6-C1983664339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7267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96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45C11DCF-27A4-46DE-BD0C-D83B9E988796}" type="datetimeFigureOut">
              <a:rPr lang="pl-PL" smtClean="0"/>
              <a:t>2019-05-29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2" y="4715629"/>
            <a:ext cx="5438775" cy="4467940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6B04ED5C-E567-4526-ADD6-D7DBF773896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9817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Opinia</a:t>
            </a:r>
            <a:r>
              <a:rPr lang="pl-PL" baseline="0" dirty="0" smtClean="0"/>
              <a:t> straży powinna być aktualna i nie posiadać wpisów o </a:t>
            </a:r>
            <a:r>
              <a:rPr lang="pl-PL" baseline="0" dirty="0" smtClean="0">
                <a:solidFill>
                  <a:srgbClr val="FF0000"/>
                </a:solidFill>
              </a:rPr>
              <a:t>warunkowym  dopuszczeniu </a:t>
            </a:r>
            <a:r>
              <a:rPr lang="pl-PL" baseline="0" dirty="0" smtClean="0"/>
              <a:t>obiektu dla wypoczynku dzieci i młodzieży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440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Opinia</a:t>
            </a:r>
            <a:r>
              <a:rPr lang="pl-PL" baseline="0" dirty="0" smtClean="0"/>
              <a:t> straży powinna być aktualna i nie posiadać wpisów o </a:t>
            </a:r>
            <a:r>
              <a:rPr lang="pl-PL" baseline="0" dirty="0" smtClean="0">
                <a:solidFill>
                  <a:srgbClr val="FF0000"/>
                </a:solidFill>
              </a:rPr>
              <a:t>warunkowym  dopuszczeniu </a:t>
            </a:r>
            <a:r>
              <a:rPr lang="pl-PL" baseline="0" dirty="0" smtClean="0"/>
              <a:t>obiektu dla wypoczynku dzieci i młodzieży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1605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Opinia</a:t>
            </a:r>
            <a:r>
              <a:rPr lang="pl-PL" baseline="0" dirty="0" smtClean="0"/>
              <a:t> straży powinna być aktualna i nie posiadać wpisów o </a:t>
            </a:r>
            <a:r>
              <a:rPr lang="pl-PL" baseline="0" dirty="0" smtClean="0">
                <a:solidFill>
                  <a:srgbClr val="FF0000"/>
                </a:solidFill>
              </a:rPr>
              <a:t>warunkowym  dopuszczeniu </a:t>
            </a:r>
            <a:r>
              <a:rPr lang="pl-PL" baseline="0" dirty="0" smtClean="0"/>
              <a:t>obiektu dla wypoczynku dzieci i młodzieży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440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Opinia</a:t>
            </a:r>
            <a:r>
              <a:rPr lang="pl-PL" baseline="0" dirty="0" smtClean="0"/>
              <a:t> straży powinna być aktualna i nie posiadać wpisów o </a:t>
            </a:r>
            <a:r>
              <a:rPr lang="pl-PL" baseline="0" dirty="0" smtClean="0">
                <a:solidFill>
                  <a:srgbClr val="FF0000"/>
                </a:solidFill>
              </a:rPr>
              <a:t>warunkowym  dopuszczeniu </a:t>
            </a:r>
            <a:r>
              <a:rPr lang="pl-PL" baseline="0" dirty="0" smtClean="0"/>
              <a:t>obiektu dla wypoczynku dzieci i młodzieży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440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Opinia</a:t>
            </a:r>
            <a:r>
              <a:rPr lang="pl-PL" baseline="0" dirty="0" smtClean="0"/>
              <a:t> straży powinna być aktualna i nie posiadać wpisów o </a:t>
            </a:r>
            <a:r>
              <a:rPr lang="pl-PL" baseline="0" dirty="0" smtClean="0">
                <a:solidFill>
                  <a:srgbClr val="FF0000"/>
                </a:solidFill>
              </a:rPr>
              <a:t>warunkowym  dopuszczeniu </a:t>
            </a:r>
            <a:r>
              <a:rPr lang="pl-PL" baseline="0" dirty="0" smtClean="0"/>
              <a:t>obiektu dla wypoczynku dzieci i młodzieży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7228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Opinia</a:t>
            </a:r>
            <a:r>
              <a:rPr lang="pl-PL" baseline="0" dirty="0" smtClean="0"/>
              <a:t> straży powinna być aktualna i nie posiadać wpisów o </a:t>
            </a:r>
            <a:r>
              <a:rPr lang="pl-PL" baseline="0" dirty="0" smtClean="0">
                <a:solidFill>
                  <a:srgbClr val="FF0000"/>
                </a:solidFill>
              </a:rPr>
              <a:t>warunkowym  dopuszczeniu </a:t>
            </a:r>
            <a:r>
              <a:rPr lang="pl-PL" baseline="0" dirty="0" smtClean="0"/>
              <a:t>obiektu dla wypoczynku dzieci i młodzieży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440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Opinia</a:t>
            </a:r>
            <a:r>
              <a:rPr lang="pl-PL" baseline="0" dirty="0" smtClean="0"/>
              <a:t> straży powinna być aktualna i nie posiadać wpisów o </a:t>
            </a:r>
            <a:r>
              <a:rPr lang="pl-PL" baseline="0" dirty="0" smtClean="0">
                <a:solidFill>
                  <a:srgbClr val="FF0000"/>
                </a:solidFill>
              </a:rPr>
              <a:t>warunkowym  dopuszczeniu </a:t>
            </a:r>
            <a:r>
              <a:rPr lang="pl-PL" baseline="0" dirty="0" smtClean="0"/>
              <a:t>obiektu dla wypoczynku dzieci i młodzieży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8086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44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3 letni staż pracy pełne 36 miesięcy pracy z dziećmi lub</a:t>
            </a:r>
            <a:r>
              <a:rPr lang="pl-PL" baseline="0" dirty="0" smtClean="0"/>
              <a:t> młodzieżą, a nie okazyjnie jako kierownik wypoczynku lub wychowawca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529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3 letni staż pracy pełne 36 miesięcy pracy z dziećmi lub</a:t>
            </a:r>
            <a:r>
              <a:rPr lang="pl-PL" baseline="0" dirty="0" smtClean="0"/>
              <a:t> młodzieżą, a </a:t>
            </a:r>
            <a:r>
              <a:rPr lang="pl-PL" baseline="0" smtClean="0"/>
              <a:t>nie okazyjnie jako </a:t>
            </a:r>
            <a:r>
              <a:rPr lang="pl-PL" baseline="0" dirty="0" smtClean="0"/>
              <a:t>kierownik wypoczynku lub wychowawca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529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3 letni staż pracy pełne 36 miesięcy pracy z dziećmi lub</a:t>
            </a:r>
            <a:r>
              <a:rPr lang="pl-PL" baseline="0" dirty="0" smtClean="0"/>
              <a:t> młodzieżą, a </a:t>
            </a:r>
            <a:r>
              <a:rPr lang="pl-PL" baseline="0" smtClean="0"/>
              <a:t>nie okazyjnie jako </a:t>
            </a:r>
            <a:r>
              <a:rPr lang="pl-PL" baseline="0" dirty="0" smtClean="0"/>
              <a:t>kierownik wypoczynku lub wychowawca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529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3 letni staż pracy pełne 36 miesięcy pracy z dziećmi lub</a:t>
            </a:r>
            <a:r>
              <a:rPr lang="pl-PL" baseline="0" dirty="0" smtClean="0"/>
              <a:t> młodzieżą, a </a:t>
            </a:r>
            <a:r>
              <a:rPr lang="pl-PL" baseline="0" smtClean="0"/>
              <a:t>nie okazyjnie jako </a:t>
            </a:r>
            <a:r>
              <a:rPr lang="pl-PL" baseline="0" dirty="0" smtClean="0"/>
              <a:t>kierownik wypoczynku lub wychowawca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529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3 letni staż pracy pełne 36 miesięcy pracy z dziećmi lub</a:t>
            </a:r>
            <a:r>
              <a:rPr lang="pl-PL" baseline="0" dirty="0" smtClean="0"/>
              <a:t> młodzieżą, a </a:t>
            </a:r>
            <a:r>
              <a:rPr lang="pl-PL" baseline="0" smtClean="0"/>
              <a:t>nie okazyjnie jako </a:t>
            </a:r>
            <a:r>
              <a:rPr lang="pl-PL" baseline="0" dirty="0" smtClean="0"/>
              <a:t>kierownik wypoczynku lub wychowawca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529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3 letni staż pracy pełne 36 miesięcy pracy z dziećmi lub</a:t>
            </a:r>
            <a:r>
              <a:rPr lang="pl-PL" baseline="0" dirty="0" smtClean="0"/>
              <a:t> młodzieżą, a </a:t>
            </a:r>
            <a:r>
              <a:rPr lang="pl-PL" baseline="0" smtClean="0"/>
              <a:t>nie okazyjnie jako </a:t>
            </a:r>
            <a:r>
              <a:rPr lang="pl-PL" baseline="0" dirty="0" smtClean="0"/>
              <a:t>kierownik wypoczynku lub wychowawca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529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3 letni staż pracy pełne 36 miesięcy pracy z dziećmi lub</a:t>
            </a:r>
            <a:r>
              <a:rPr lang="pl-PL" baseline="0" dirty="0" smtClean="0"/>
              <a:t> młodzieżą, a </a:t>
            </a:r>
            <a:r>
              <a:rPr lang="pl-PL" baseline="0" smtClean="0"/>
              <a:t>nie okazyjnie jako </a:t>
            </a:r>
            <a:r>
              <a:rPr lang="pl-PL" baseline="0" dirty="0" smtClean="0"/>
              <a:t>kierownik wypoczynku lub wychowawca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4ED5C-E567-4526-ADD6-D7DBF7738968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7529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E71A0-DB14-4F89-B862-2A032F464DC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2019-05-29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FA09E-3D17-4103-9B75-6B1FF2E860A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99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CD234-3415-4BE8-9DF1-8462FE85C6F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2019-05-29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388C-B0F1-49CD-9AB4-992E68DF11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9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0C7E3-9791-49C4-AEE3-ED1F84EB0A7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2019-05-29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58060-B465-45EC-9262-A717B2E7E53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877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2676E-EF92-4077-B513-FECF9C26F95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2019-05-29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8CD29-2CFE-471E-864E-26F510CE151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1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297FF-612A-4337-9FD8-541D73281284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2019-05-29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1C73F-248E-4035-8124-B3471B8D9559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5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81A74-6CE5-4EFE-897B-5B26E0332528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2019-05-29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87B5D-CF4B-4443-B07D-5EDA38B55427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93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65EB-0928-4086-BE0B-0C0EC32FFD67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2019-05-29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A8A2E-E94D-4373-BE89-59EA6F64456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25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FAEFC-0AF3-4DFB-8707-0E9F71DC121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2019-05-29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09DD3-AE2A-4A37-A52D-30450EF266F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5F527-EA50-4B6A-A78F-1F7357528AB1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2019-05-29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EB4D-7F43-404C-AE8E-AD7747B4C5E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72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6B19F-80FB-4AFC-AF0E-DABD4FCBBC5F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2019-05-29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EA423-3CA2-43D8-A297-87AEE97A9FD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8C4B-7D3C-4291-AE21-791DB53CBBE0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2019-05-29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31F52-0095-491D-821F-3A30AEE2AB3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65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08235-1228-4660-BE36-07BB6E164F5E}" type="datetimeFigureOut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2019-05-29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F8D770-291D-4928-B50D-67D4B2BCF78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ps.ms.gov.pl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laskowska@kuratorium.waw.pl" TargetMode="External"/><Relationship Id="rId2" Type="http://schemas.openxmlformats.org/officeDocument/2006/relationships/hyperlink" Target="mailto:czeslaw.ziemniak@kuratorium.waw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na.krzyczkowska@kuratorium.waw.pl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teresa.michalak@kuratorium.waw.pl" TargetMode="External"/><Relationship Id="rId2" Type="http://schemas.openxmlformats.org/officeDocument/2006/relationships/hyperlink" Target="mailto:teresa.malinowska@kuratorium.waw.pl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grazyna.nogalska@kuratorium.waw.pl" TargetMode="External"/><Relationship Id="rId2" Type="http://schemas.openxmlformats.org/officeDocument/2006/relationships/hyperlink" Target="mailto:barbara.kubacka@kuratorium.waw.p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gnieszka.jankowska@kuratorium.waw.pl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WYPOCZYNEK DZIECI I MŁODZIEŻY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l-PL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l-PL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l-PL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l-PL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l-PL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l-PL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pl-PL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pl-PL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Bezpieczne Wakacje 2019</a:t>
            </a:r>
          </a:p>
          <a:p>
            <a:pPr marL="0" indent="0" algn="ctr">
              <a:lnSpc>
                <a:spcPct val="150000"/>
              </a:lnSpc>
              <a:buNone/>
            </a:pPr>
            <a:endParaRPr lang="pl-PL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</a:pPr>
            <a:endParaRPr lang="pl-PL" sz="2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None/>
            </a:pPr>
            <a:r>
              <a:rPr lang="pl-PL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indent="-457200" algn="ctr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873506" y="1850854"/>
            <a:ext cx="1054469" cy="172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348880"/>
            <a:ext cx="597666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9645" y="1844824"/>
            <a:ext cx="8784976" cy="4536504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6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Kiedy: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2800" b="1" dirty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nie </a:t>
            </a:r>
            <a:r>
              <a:rPr lang="pl-P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później niż </a:t>
            </a:r>
            <a:r>
              <a:rPr 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 21 dni przed terminem </a:t>
            </a:r>
            <a:r>
              <a:rPr lang="pl-P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rozpoczęcia wypoczynku</a:t>
            </a: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nie </a:t>
            </a:r>
            <a:r>
              <a:rPr lang="pl-P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później </a:t>
            </a:r>
            <a:r>
              <a:rPr 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niż na 14 dni przed terminem</a:t>
            </a:r>
            <a:r>
              <a:rPr lang="pl-PL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rozpoczęcia półkolonii lub wypoczynku </a:t>
            </a:r>
            <a:r>
              <a:rPr lang="pl-PL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za </a:t>
            </a:r>
            <a:r>
              <a:rPr lang="pl-P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granicą</a:t>
            </a: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przypadkach uzasadnionych względami społecznymi organizator wypoczynku może zgłosić zamiar jego organizacji  po upływie ww. terminów – </a:t>
            </a:r>
            <a:r>
              <a:rPr 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nie później jednak niż na 7 dni przed terminem</a:t>
            </a:r>
            <a:r>
              <a:rPr lang="pl-PL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rozpoczęcia wypoczynku    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§ </a:t>
            </a:r>
            <a:r>
              <a:rPr lang="pl-PL" sz="18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2 ust. 1 i 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pl-PL" sz="1800" b="1" dirty="0" err="1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rozp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sz="1800" b="1" dirty="0">
              <a:solidFill>
                <a:srgbClr val="2C0DE3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0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9645" y="1844824"/>
            <a:ext cx="8784976" cy="4536504"/>
          </a:xfrm>
        </p:spPr>
        <p:txBody>
          <a:bodyPr/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2800" b="1" dirty="0" smtClean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80365" algn="just">
              <a:lnSpc>
                <a:spcPct val="98000"/>
              </a:lnSpc>
              <a:spcAft>
                <a:spcPts val="1895"/>
              </a:spcAft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Zgłoszenie 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zamiaru </a:t>
            </a: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zorganizowania wypoczynku to </a:t>
            </a:r>
            <a:r>
              <a:rPr lang="pl-PL" sz="24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dzień nadania </a:t>
            </a:r>
            <a:r>
              <a:rPr lang="pl-PL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lub </a:t>
            </a:r>
            <a:r>
              <a:rPr lang="pl-PL" sz="24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złożenia wydrukowanego </a:t>
            </a:r>
            <a:r>
              <a:rPr lang="pl-PL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formularza zgłoszenia wypoczynku w kuratorium oświaty lub </a:t>
            </a:r>
            <a:r>
              <a:rPr lang="pl-PL" sz="2400" b="1" dirty="0">
                <a:solidFill>
                  <a:srgbClr val="4F81B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złożenia podpisu elektronicznego</a:t>
            </a: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pl-PL" sz="105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32435" marR="324485" algn="just">
              <a:lnSpc>
                <a:spcPct val="100000"/>
              </a:lnSpc>
              <a:spcAft>
                <a:spcPts val="0"/>
              </a:spcAft>
            </a:pP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Złożenie 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korekty </a:t>
            </a:r>
            <a:r>
              <a:rPr lang="pl-PL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wypoczynku to dzień nadania lub złożenia wydruku </a:t>
            </a:r>
            <a:r>
              <a:rPr lang="pl-PL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poprawionego formularza </a:t>
            </a:r>
            <a:r>
              <a:rPr lang="pl-PL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kuratorium oświaty lub </a:t>
            </a:r>
            <a:r>
              <a:rPr lang="pl-PL" sz="2400" b="1" dirty="0">
                <a:solidFill>
                  <a:srgbClr val="4F81BD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złożenia podpisu elektronicznego</a:t>
            </a:r>
            <a:r>
              <a:rPr lang="pl-PL" sz="2400" b="1" dirty="0">
                <a:solidFill>
                  <a:srgbClr val="4F81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l-PL" sz="105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28736"/>
            <a:ext cx="871296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r>
              <a:rPr lang="pl-PL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Gdzie:</a:t>
            </a:r>
            <a:endParaRPr lang="pl-PL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1600" b="1" dirty="0"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r>
              <a:rPr lang="pl-PL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https://</a:t>
            </a:r>
            <a:r>
              <a:rPr lang="pl-PL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wypoczynek.men.gov.pl</a:t>
            </a:r>
            <a:r>
              <a:rPr lang="pl-PL" sz="4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l-PL" sz="44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9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844825"/>
            <a:ext cx="9144000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784976" cy="4793482"/>
          </a:xfrm>
        </p:spPr>
        <p:txBody>
          <a:bodyPr/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b="1" dirty="0" smtClean="0">
              <a:solidFill>
                <a:srgbClr val="2D91C3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b="1" dirty="0">
              <a:solidFill>
                <a:srgbClr val="2D91C3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b="1" dirty="0" smtClean="0">
              <a:solidFill>
                <a:srgbClr val="2D91C3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Wypoczynek może się odbyć wyłącznie po umieszczeniu zgłoszenia wypoczynku </a:t>
            </a:r>
            <a:br>
              <a:rPr lang="pl-PL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ea typeface="+mj-ea"/>
                <a:cs typeface="Arial" pitchFamily="34" charset="0"/>
              </a:rPr>
              <a:t>w bazie wypoczynku.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ea typeface="+mj-ea"/>
                <a:cs typeface="Arial" pitchFamily="34" charset="0"/>
              </a:rPr>
              <a:t>						(art. 92d. 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ea typeface="+mj-ea"/>
                <a:cs typeface="Arial" pitchFamily="34" charset="0"/>
              </a:rPr>
              <a:t>u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ea typeface="+mj-ea"/>
                <a:cs typeface="Arial" pitchFamily="34" charset="0"/>
              </a:rPr>
              <a:t>st 7)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4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l-PL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784976" cy="4793482"/>
          </a:xfrm>
        </p:spPr>
        <p:txBody>
          <a:bodyPr/>
          <a:lstStyle/>
          <a:p>
            <a:r>
              <a:rPr lang="pl-PL" sz="1800" b="1" dirty="0" smtClean="0">
                <a:solidFill>
                  <a:srgbClr val="002060"/>
                </a:solidFill>
              </a:rPr>
              <a:t> Co to oznacza:</a:t>
            </a:r>
          </a:p>
          <a:p>
            <a:pPr algn="just"/>
            <a:r>
              <a:rPr lang="pl-PL" sz="1800" b="1" dirty="0" smtClean="0">
                <a:solidFill>
                  <a:schemeClr val="tx1"/>
                </a:solidFill>
              </a:rPr>
              <a:t>Jeżeli </a:t>
            </a:r>
            <a:r>
              <a:rPr lang="pl-PL" sz="1800" b="1" dirty="0">
                <a:solidFill>
                  <a:schemeClr val="tx1"/>
                </a:solidFill>
              </a:rPr>
              <a:t>zgłoszenie wypoczynku spełnia warunki określone w ustawie i przepisach wydanych na podstawie art. 92t, kurator oświaty umieszcza je niezwłocznie w bazie wypoczynku, </a:t>
            </a:r>
            <a:r>
              <a:rPr lang="pl-PL" sz="1800" b="1" dirty="0" smtClean="0">
                <a:solidFill>
                  <a:schemeClr val="tx1"/>
                </a:solidFill>
              </a:rPr>
              <a:t/>
            </a:r>
            <a:br>
              <a:rPr lang="pl-PL" sz="1800" b="1" dirty="0" smtClean="0">
                <a:solidFill>
                  <a:schemeClr val="tx1"/>
                </a:solidFill>
              </a:rPr>
            </a:br>
            <a:r>
              <a:rPr lang="pl-PL" sz="1800" b="1" dirty="0" smtClean="0">
                <a:solidFill>
                  <a:schemeClr val="tx1"/>
                </a:solidFill>
              </a:rPr>
              <a:t>o </a:t>
            </a:r>
            <a:r>
              <a:rPr lang="pl-PL" sz="1800" b="1" dirty="0">
                <a:solidFill>
                  <a:schemeClr val="tx1"/>
                </a:solidFill>
              </a:rPr>
              <a:t>której mowa w art. 92h ust. 1, udostępniając do publicznej wiadomości następujące </a:t>
            </a:r>
            <a:r>
              <a:rPr lang="pl-PL" sz="1800" b="1" dirty="0" smtClean="0">
                <a:solidFill>
                  <a:schemeClr val="tx1"/>
                </a:solidFill>
              </a:rPr>
              <a:t>informacje:</a:t>
            </a:r>
          </a:p>
          <a:p>
            <a:pPr algn="l"/>
            <a:r>
              <a:rPr lang="pl-PL" sz="1400" dirty="0" smtClean="0">
                <a:solidFill>
                  <a:srgbClr val="FF0000"/>
                </a:solidFill>
              </a:rPr>
              <a:t>1</a:t>
            </a:r>
            <a:r>
              <a:rPr lang="pl-PL" sz="1400" dirty="0">
                <a:solidFill>
                  <a:srgbClr val="FF0000"/>
                </a:solidFill>
              </a:rPr>
              <a:t>)  numer zgłoszenia wypoczynku;</a:t>
            </a:r>
          </a:p>
          <a:p>
            <a:pPr algn="l"/>
            <a:r>
              <a:rPr lang="pl-PL" sz="1400" dirty="0">
                <a:solidFill>
                  <a:srgbClr val="FF0000"/>
                </a:solidFill>
              </a:rPr>
              <a:t>2)  datę umieszczenia zgłoszenia wypoczynku w bazie wypoczynku;</a:t>
            </a:r>
          </a:p>
          <a:p>
            <a:pPr algn="l"/>
            <a:r>
              <a:rPr lang="pl-PL" sz="1400" dirty="0">
                <a:solidFill>
                  <a:srgbClr val="FF0000"/>
                </a:solidFill>
              </a:rPr>
              <a:t>3)  nazwę lub imię i nazwisko organizatora wypoczynku;</a:t>
            </a:r>
          </a:p>
          <a:p>
            <a:pPr algn="l"/>
            <a:r>
              <a:rPr lang="pl-PL" sz="1400" dirty="0">
                <a:solidFill>
                  <a:srgbClr val="FF0000"/>
                </a:solidFill>
              </a:rPr>
              <a:t>4)  dane teleadresowe organizatora wypoczynku, o których mowa w ust. 3 pkt 1;</a:t>
            </a:r>
          </a:p>
          <a:p>
            <a:pPr marL="342900" indent="-342900" algn="l">
              <a:buAutoNum type="arabicParenR" startAt="5"/>
            </a:pPr>
            <a:r>
              <a:rPr lang="pl-PL" sz="1400" dirty="0" smtClean="0">
                <a:solidFill>
                  <a:srgbClr val="FF0000"/>
                </a:solidFill>
              </a:rPr>
              <a:t>termin wypoczynku;</a:t>
            </a:r>
          </a:p>
          <a:p>
            <a:pPr marL="342900" indent="-342900" algn="l">
              <a:buAutoNum type="arabicParenR" startAt="5"/>
            </a:pPr>
            <a:r>
              <a:rPr lang="pl-PL" sz="1400" dirty="0" smtClean="0">
                <a:solidFill>
                  <a:srgbClr val="FF0000"/>
                </a:solidFill>
              </a:rPr>
              <a:t>adres </a:t>
            </a:r>
            <a:r>
              <a:rPr lang="pl-PL" sz="1400" dirty="0">
                <a:solidFill>
                  <a:srgbClr val="FF0000"/>
                </a:solidFill>
              </a:rPr>
              <a:t>wypoczynku, miejsce lokalizacji wypoczynku lub trasę wypoczynku, w tym nazwę kraju w przypadku </a:t>
            </a:r>
            <a:endParaRPr lang="pl-PL" sz="1400" dirty="0" smtClean="0">
              <a:solidFill>
                <a:srgbClr val="FF0000"/>
              </a:solidFill>
            </a:endParaRPr>
          </a:p>
          <a:p>
            <a:pPr algn="l"/>
            <a:r>
              <a:rPr lang="pl-PL" sz="1400" dirty="0" smtClean="0">
                <a:solidFill>
                  <a:srgbClr val="FF0000"/>
                </a:solidFill>
              </a:rPr>
              <a:t>wypoczynku </a:t>
            </a:r>
            <a:r>
              <a:rPr lang="pl-PL" sz="1400" dirty="0">
                <a:solidFill>
                  <a:srgbClr val="FF0000"/>
                </a:solidFill>
              </a:rPr>
              <a:t>organizowanego za granicą;</a:t>
            </a:r>
          </a:p>
          <a:p>
            <a:pPr algn="l"/>
            <a:r>
              <a:rPr lang="pl-PL" sz="1400" dirty="0">
                <a:solidFill>
                  <a:srgbClr val="FF0000"/>
                </a:solidFill>
              </a:rPr>
              <a:t>7)  liczbę uczestników;</a:t>
            </a:r>
          </a:p>
          <a:p>
            <a:pPr algn="l"/>
            <a:r>
              <a:rPr lang="pl-PL" sz="1400" dirty="0">
                <a:solidFill>
                  <a:srgbClr val="FF0000"/>
                </a:solidFill>
              </a:rPr>
              <a:t>8)  ramowy program wypoczynku;</a:t>
            </a:r>
          </a:p>
          <a:p>
            <a:pPr algn="l"/>
            <a:r>
              <a:rPr lang="pl-PL" sz="1400" dirty="0">
                <a:solidFill>
                  <a:srgbClr val="FF0000"/>
                </a:solidFill>
              </a:rPr>
              <a:t>9)  sposób zapewnienia uczestnikom wypoczynku dostępu do opieki medycznej;</a:t>
            </a:r>
          </a:p>
          <a:p>
            <a:pPr algn="l"/>
            <a:r>
              <a:rPr lang="pl-PL" sz="1400" dirty="0">
                <a:solidFill>
                  <a:srgbClr val="FF0000"/>
                </a:solidFill>
              </a:rPr>
              <a:t>10)  numer zaświadczenia, o którym mowa w ust. 3 pkt 1 lit. d, albo informację o złożeniu oświadczenia, o którym mowa w ust. 3 pkt 7.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ea typeface="+mj-ea"/>
                <a:cs typeface="Arial" pitchFamily="34" charset="0"/>
              </a:rPr>
              <a:t>						(art. 92d. 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ea typeface="+mj-ea"/>
                <a:cs typeface="Arial" pitchFamily="34" charset="0"/>
              </a:rPr>
              <a:t>u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ea typeface="+mj-ea"/>
                <a:cs typeface="Arial" pitchFamily="34" charset="0"/>
              </a:rPr>
              <a:t>st 6)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4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l-PL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6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5013176"/>
          </a:xfrm>
        </p:spPr>
        <p:txBody>
          <a:bodyPr/>
          <a:lstStyle/>
          <a:p>
            <a:pPr marL="339090" marR="75565" indent="-6350" algn="just">
              <a:lnSpc>
                <a:spcPct val="102000"/>
              </a:lnSpc>
              <a:spcAft>
                <a:spcPts val="580"/>
              </a:spcAft>
            </a:pPr>
            <a:endParaRPr lang="pl-PL" b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39090" marR="75565" indent="-6350" algn="just">
              <a:lnSpc>
                <a:spcPct val="102000"/>
              </a:lnSpc>
              <a:spcAft>
                <a:spcPts val="580"/>
              </a:spcAft>
            </a:pP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Jeżeli 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mimo wezwania organizator wypoczynku nie uzupełni braków  lub nie usunie stwierdzonych w zgłoszeniu nieprawidłowości, kurator oświaty </a:t>
            </a:r>
            <a:r>
              <a:rPr lang="pl-PL" sz="3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odmawia 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umieszczenia zgłoszenia 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bazie </a:t>
            </a:r>
            <a:r>
              <a:rPr lang="pl-PL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wypoczynku </a:t>
            </a:r>
            <a:r>
              <a:rPr lang="pl-PL" b="1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drodze decyzji </a:t>
            </a:r>
            <a:r>
              <a:rPr lang="pl-PL" b="1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administracyjnej </a:t>
            </a:r>
            <a:r>
              <a:rPr lang="pl-PL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16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ea typeface="+mj-ea"/>
                <a:cs typeface="Arial" pitchFamily="34" charset="0"/>
              </a:rPr>
              <a:t>						(art. 92d. 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ea typeface="+mj-ea"/>
                <a:cs typeface="Arial" pitchFamily="34" charset="0"/>
              </a:rPr>
              <a:t>u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ea typeface="+mj-ea"/>
                <a:cs typeface="Arial" pitchFamily="34" charset="0"/>
              </a:rPr>
              <a:t>st 8)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4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14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1844824"/>
            <a:ext cx="8784976" cy="4793482"/>
          </a:xfrm>
        </p:spPr>
        <p:txBody>
          <a:bodyPr/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400" b="1" dirty="0">
              <a:solidFill>
                <a:schemeClr val="tx1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Kto </a:t>
            </a:r>
            <a:r>
              <a:rPr 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organizuje wypoczynek pomimo braku umieszczenia jego zgłoszenia w bazie wypoczynku, podlega karze grzywny</a:t>
            </a:r>
            <a:r>
              <a:rPr lang="pl-PL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						(art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. 96a. ust. 1)</a:t>
            </a:r>
          </a:p>
          <a:p>
            <a:pPr lvl="0"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2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Tej samej karze podlega, kto nie dopełnia obowiązku informowania kuratora oświaty o zmianach okoliczności objętych zgłoszeniem wypoczynku, o których mowa w art. 92d ust. 3 pkt 2 lit. b i c oraz pkt 5.</a:t>
            </a:r>
            <a:endParaRPr lang="pl-PL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18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art. 96a. ust. 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2)</a:t>
            </a:r>
            <a:endParaRPr lang="pl-PL" sz="1800" b="1" dirty="0">
              <a:solidFill>
                <a:srgbClr val="2C0DE3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6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896544"/>
          </a:xfrm>
        </p:spPr>
        <p:txBody>
          <a:bodyPr/>
          <a:lstStyle/>
          <a:p>
            <a:pPr marL="176212" lvl="4" indent="0" eaLnBrk="1" fontAlgn="auto" hangingPunct="1">
              <a:spcBef>
                <a:spcPts val="350"/>
              </a:spcBef>
              <a:spcAft>
                <a:spcPts val="0"/>
              </a:spcAft>
              <a:buNone/>
              <a:defRPr/>
            </a:pPr>
            <a:r>
              <a:rPr lang="pl-PL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Jaki wypoczynek nie podlega zgłoszeniu:</a:t>
            </a:r>
          </a:p>
          <a:p>
            <a:pPr marL="176212" lvl="4" indent="0" algn="ctr" eaLnBrk="1" fontAlgn="auto" hangingPunct="1">
              <a:spcBef>
                <a:spcPts val="350"/>
              </a:spcBef>
              <a:spcAft>
                <a:spcPts val="0"/>
              </a:spcAft>
              <a:buNone/>
              <a:defRPr/>
            </a:pPr>
            <a:endParaRPr lang="pl-PL" sz="24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176212" lvl="4" indent="0" algn="ctr" eaLnBrk="1" fontAlgn="auto" hangingPunct="1">
              <a:spcBef>
                <a:spcPts val="350"/>
              </a:spcBef>
              <a:spcAft>
                <a:spcPts val="0"/>
              </a:spcAft>
              <a:buNone/>
              <a:defRPr/>
            </a:pPr>
            <a:r>
              <a:rPr lang="pl-PL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Wypoczynek organizowany przez szkołę lub placówkę trwający do 3  dni</a:t>
            </a:r>
          </a:p>
          <a:p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podlega zgłoszeniu na platformie wypoczynku;</a:t>
            </a:r>
          </a:p>
          <a:p>
            <a:pPr algn="just"/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yrektor szkoły lub placówki zawiadamia organ prowadzący i organ sprawujący nadzór pedagogiczny o zamiarze zorganizowania wypoczynku przekazując kartę wypoczynku nie później niż 3 dni przed jego rozpoczęciem.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 algn="just">
              <a:buNone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							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18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art. 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92e </a:t>
            </a:r>
            <a:r>
              <a:rPr lang="pl-PL" sz="18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ust. 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1)</a:t>
            </a:r>
            <a:endParaRPr lang="pl-PL" sz="1800" b="1" dirty="0">
              <a:solidFill>
                <a:srgbClr val="2C0DE3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l-PL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29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0" indent="0" algn="ctr">
              <a:buNone/>
            </a:pP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OBOWIĄZKI ORGANIZATORA</a:t>
            </a:r>
            <a:endParaRPr lang="pl-PL" b="1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8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28736"/>
            <a:ext cx="871296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r>
              <a:rPr lang="pl-PL" sz="1600" b="1" dirty="0">
                <a:latin typeface="Arial" pitchFamily="34" charset="0"/>
                <a:cs typeface="Arial" pitchFamily="34" charset="0"/>
              </a:rPr>
              <a:t>	</a:t>
            </a: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1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ctr">
              <a:buNone/>
            </a:pPr>
            <a:r>
              <a:rPr lang="pl-PL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Wypoczynek dzieci i młodzieży – </a:t>
            </a:r>
            <a:br>
              <a:rPr lang="pl-PL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podstawy prawne</a:t>
            </a:r>
          </a:p>
          <a:p>
            <a:pPr marL="457200" lvl="0" indent="-457200" algn="ctr">
              <a:buNone/>
            </a:pPr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l-PL" sz="16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017" y="1772816"/>
            <a:ext cx="8643998" cy="5085184"/>
          </a:xfrm>
        </p:spPr>
        <p:txBody>
          <a:bodyPr/>
          <a:lstStyle/>
          <a:p>
            <a:pPr marL="457200" indent="-457200">
              <a:buNone/>
            </a:pP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ORGANIZATOR  WYPOCZYNKU ZAPEWNIA:</a:t>
            </a: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03815" y="2132856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just"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1)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bezpieczne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i higieniczne warunki wypoczynku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, w szczególności organizuje wypoczynek w obiekcie lub na terenie spełniającym wymagania ochrony przeciwpożarowej, ochrony środowiska oraz warunki higieniczno-sanitarne, określone w przepisach o ochronie przeciwpożarowej, ochronie środowiska i Państwowej Inspekcji Sanitarnej, a w przypadku wypoczynku z udziałem dzieci i młodzieży niepełnosprawnej - organizuje wypoczynek w obiekcie lub na terenie dostosowanym do potrzeb wynikających z rodzaju niepełnosprawności uczestników wypoczynku;</a:t>
            </a:r>
          </a:p>
          <a:p>
            <a:pPr marL="109728" algn="just"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2)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kadrę wypoczynku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, którą stanowią:</a:t>
            </a: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marL="109728" algn="just"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a) kierownik wypoczynku i wychowawcy wypoczynku spełniający warunki, o których mowa w art. 92p ust. 1-6; liczba wychowawców wypoczynku jest odpowiednia do liczby uczestników wypoczynku,</a:t>
            </a:r>
          </a:p>
          <a:p>
            <a:pPr marL="109728" algn="just">
              <a:defRPr/>
            </a:pP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w zależności od programu wypoczynku i realizowanych zajęć - trenerzy i instruktorzy sportu, rekreacji, animacji kulturalno-oświatowej, lektorzy języka i inne osoby prowadzące zajęcia podczas wypoczynku, które spełniają następujące warunki:</a:t>
            </a:r>
          </a:p>
          <a:p>
            <a:pPr marL="109728" algn="just">
              <a:defRPr/>
            </a:pP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mają ukończone 18 lat,</a:t>
            </a:r>
          </a:p>
          <a:p>
            <a:pPr marL="109728" algn="just">
              <a:defRPr/>
            </a:pP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posiadają co najmniej wykształcenie średnie,</a:t>
            </a:r>
          </a:p>
          <a:p>
            <a:pPr marL="109728" algn="just">
              <a:defRPr/>
            </a:pP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 posiadają wiedzę, doświadczenie i umiejętności niezbędne do realizowanych zajęć;</a:t>
            </a:r>
          </a:p>
          <a:p>
            <a:pPr marL="109728" algn="just">
              <a:defRPr/>
            </a:pP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						(art. 92c ust. 2) </a:t>
            </a:r>
          </a:p>
        </p:txBody>
      </p:sp>
    </p:spTree>
    <p:extLst>
      <p:ext uri="{BB962C8B-B14F-4D97-AF65-F5344CB8AC3E}">
        <p14:creationId xmlns:p14="http://schemas.microsoft.com/office/powerpoint/2010/main" val="110086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017" y="1772816"/>
            <a:ext cx="8643998" cy="4824536"/>
          </a:xfrm>
        </p:spPr>
        <p:txBody>
          <a:bodyPr/>
          <a:lstStyle/>
          <a:p>
            <a:pPr marL="457200" indent="-457200">
              <a:buNone/>
            </a:pP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ORGANIZATOR  WYPOCZYNKU ZAPEWNIA:</a:t>
            </a: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03815" y="2132856"/>
            <a:ext cx="835292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just"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3) dostęp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do opieki medycznej:</a:t>
            </a:r>
          </a:p>
          <a:p>
            <a:pPr marL="109728" algn="just">
              <a:defRPr/>
            </a:pP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w </a:t>
            </a:r>
            <a:r>
              <a:rPr lang="pl-PL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ramach świadczeń opieki zdrowotnej udzielanych na zasadach określonych </a:t>
            </a: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ustawie z dnia 27 sierpnia 2004 r. o świadczeniach opieki zdrowotnej finansowanych ze środków publicznych </a:t>
            </a: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pl-PL" sz="16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t.j</a:t>
            </a:r>
            <a:r>
              <a:rPr lang="pl-PL" sz="1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z 2018 r. poz. 1510 z </a:t>
            </a:r>
            <a:r>
              <a:rPr lang="pl-PL" sz="16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późn</a:t>
            </a:r>
            <a:r>
              <a:rPr lang="pl-PL" sz="1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zm.</a:t>
            </a: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pl-PL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lub</a:t>
            </a:r>
          </a:p>
          <a:p>
            <a:pPr marL="109728" algn="just">
              <a:defRPr/>
            </a:pP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na </a:t>
            </a:r>
            <a:r>
              <a:rPr lang="pl-PL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podstawie umowy zawartej z lekarzem, pielęgniarką lub ratownikiem medycznym;</a:t>
            </a:r>
          </a:p>
          <a:p>
            <a:pPr marL="109728" algn="just"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4)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program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wypoczynku i zajęcia dostosowane do wieku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, zainteresowań i potrzeb uczestników, ich stanu zdrowia, sprawności fizycznej i umiejętności;</a:t>
            </a:r>
          </a:p>
          <a:p>
            <a:pPr marL="109728" algn="just">
              <a:defRPr/>
            </a:pP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5) </a:t>
            </a:r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żywienie</a:t>
            </a: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zgodne z zasadami higieny żywienia określonymi w ustawie z dnia </a:t>
            </a: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 </a:t>
            </a:r>
            <a:r>
              <a:rPr lang="pl-PL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sierpnia 2006 r. o bezpieczeństwie żywności i żywienia </a:t>
            </a: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16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t.j</a:t>
            </a:r>
            <a:r>
              <a:rPr lang="pl-PL" sz="1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z 2018 r. poz. 1541 z </a:t>
            </a:r>
            <a:r>
              <a:rPr lang="pl-PL" sz="16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późn</a:t>
            </a:r>
            <a:r>
              <a:rPr lang="pl-PL" sz="1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zm.)</a:t>
            </a: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;</a:t>
            </a:r>
            <a:endParaRPr lang="pl-PL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09728" algn="just"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6)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bezpieczne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korzystanie z wyznaczonego obszaru wodnego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zgodnie z ustawą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dnia 18 sierpnia 2011 r. o bezpieczeństwie osób przebywających na obszarach wodnych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l-PL" sz="1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tj. z 2018 r. poz. 1482 z </a:t>
            </a:r>
            <a:r>
              <a:rPr lang="pl-PL" sz="16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późn</a:t>
            </a:r>
            <a:r>
              <a:rPr lang="pl-PL" sz="16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zm.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);</a:t>
            </a: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marL="109728" algn="just"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7)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bezpieczne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przebywanie w górach oraz na zorganizowanych terenach narciarskich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zgodnie z ustawą z dnia 18 sierpnia 2011 r. o bezpieczeństwie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ratownictwie w górach i na zorganizowanych terenach narciarskich (Dz. U.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2011 r.</a:t>
            </a:r>
          </a:p>
          <a:p>
            <a:pPr marL="109728" algn="just"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Nr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208, poz. 1241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z późn.zm.).</a:t>
            </a:r>
          </a:p>
          <a:p>
            <a:pPr marL="109728" algn="just">
              <a:defRPr/>
            </a:pP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						(art. 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92c ust. 2 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c.d.)</a:t>
            </a:r>
            <a:endParaRPr lang="pl-PL" sz="1600" b="1" dirty="0">
              <a:solidFill>
                <a:srgbClr val="2C0DE3"/>
              </a:solidFill>
              <a:latin typeface="Arial" pitchFamily="34" charset="0"/>
              <a:cs typeface="Arial" pitchFamily="34" charset="0"/>
            </a:endParaRPr>
          </a:p>
          <a:p>
            <a:pPr marL="109728" algn="just">
              <a:defRPr/>
            </a:pP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sz="1600" dirty="0"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03397" y="1700808"/>
            <a:ext cx="8352928" cy="5055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ctr">
              <a:defRPr/>
            </a:pPr>
            <a:endParaRPr lang="pl-PL" sz="2800" b="1" dirty="0" smtClean="0">
              <a:solidFill>
                <a:schemeClr val="accent1"/>
              </a:solidFill>
            </a:endParaRPr>
          </a:p>
          <a:p>
            <a:pPr marL="365760" indent="-256032" algn="ctr">
              <a:defRPr/>
            </a:pPr>
            <a:r>
              <a:rPr lang="pl-PL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OBIEKT LUB TEREN PRZEZNACZONY NA WYPOCZYNEK:</a:t>
            </a:r>
            <a:endParaRPr lang="pl-PL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ctr">
              <a:defRPr/>
            </a:pPr>
            <a:endParaRPr lang="pl-PL" sz="2000" dirty="0" smtClean="0"/>
          </a:p>
          <a:p>
            <a:pPr marL="633412" lvl="1">
              <a:spcBef>
                <a:spcPts val="324"/>
              </a:spcBef>
              <a:buSzPct val="100000"/>
              <a:defRPr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	Musi spełniać wymogi dotyczące:</a:t>
            </a:r>
          </a:p>
          <a:p>
            <a:pPr marL="1690688" lvl="3" indent="-436563">
              <a:buFont typeface="Wingdings" pitchFamily="2" charset="2"/>
              <a:buChar char="§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bezpieczeństwa,</a:t>
            </a:r>
          </a:p>
          <a:p>
            <a:pPr marL="1690688" lvl="3" indent="-436563">
              <a:buFont typeface="Wingdings" pitchFamily="2" charset="2"/>
              <a:buChar char="§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ochrony przeciwpożarowej,</a:t>
            </a:r>
          </a:p>
          <a:p>
            <a:pPr marL="1690688" lvl="3" indent="-436563">
              <a:buFont typeface="Wingdings" pitchFamily="2" charset="2"/>
              <a:buChar char="§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warunków higieniczno-sanitarnych,</a:t>
            </a:r>
          </a:p>
          <a:p>
            <a:pPr marL="1690688" lvl="3" indent="-436563">
              <a:buFont typeface="Wingdings" pitchFamily="2" charset="2"/>
              <a:buChar char="§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ochrony środowiska</a:t>
            </a:r>
          </a:p>
          <a:p>
            <a:pPr marL="1254125" lvl="3"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914400" lvl="4" algn="just">
              <a:tabLst>
                <a:tab pos="7978775" algn="l"/>
              </a:tabLst>
              <a:defRPr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W przypadku organizacji wypoczynku z udziałem dzieci</a:t>
            </a:r>
            <a:br>
              <a:rPr lang="pl-PL" b="1" dirty="0" smtClean="0"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latin typeface="Arial" pitchFamily="34" charset="0"/>
                <a:cs typeface="Arial" pitchFamily="34" charset="0"/>
              </a:rPr>
              <a:t> i młodzieży niepełnosprawnej, obiekt musi być dostosowany  </a:t>
            </a:r>
            <a:br>
              <a:rPr lang="pl-PL" b="1" dirty="0" smtClean="0"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latin typeface="Arial" pitchFamily="34" charset="0"/>
                <a:cs typeface="Arial" pitchFamily="34" charset="0"/>
              </a:rPr>
              <a:t>do potrzeb wynikających z niepełnosprawności uczestników.</a:t>
            </a:r>
          </a:p>
          <a:p>
            <a:pPr marL="914400" lvl="4" algn="just">
              <a:tabLst>
                <a:tab pos="7978775" algn="l"/>
              </a:tabLst>
              <a:defRPr/>
            </a:pPr>
            <a:endParaRPr lang="pl-PL" b="1" dirty="0" smtClean="0">
              <a:solidFill>
                <a:srgbClr val="2C0DE3"/>
              </a:solidFill>
              <a:latin typeface="Arial" pitchFamily="34" charset="0"/>
              <a:cs typeface="Arial" pitchFamily="34" charset="0"/>
            </a:endParaRPr>
          </a:p>
          <a:p>
            <a:pPr marL="914400" lvl="4" algn="just">
              <a:tabLst>
                <a:tab pos="7978775" algn="l"/>
              </a:tabLst>
              <a:defRPr/>
            </a:pPr>
            <a:r>
              <a:rPr lang="pl-PL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(</a:t>
            </a:r>
            <a:r>
              <a:rPr lang="pl-PL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art. 92c. ust. </a:t>
            </a:r>
            <a:r>
              <a:rPr lang="pl-PL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2 pkt 1)</a:t>
            </a:r>
            <a:endParaRPr lang="pl-PL" b="1" dirty="0">
              <a:solidFill>
                <a:srgbClr val="2C0DE3"/>
              </a:solidFill>
              <a:latin typeface="Arial" pitchFamily="34" charset="0"/>
              <a:cs typeface="Arial" pitchFamily="34" charset="0"/>
            </a:endParaRPr>
          </a:p>
          <a:p>
            <a:pPr marL="914400" lvl="4" algn="just">
              <a:tabLst>
                <a:tab pos="7978775" algn="l"/>
              </a:tabLst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4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03397" y="1700808"/>
            <a:ext cx="835292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ctr">
              <a:defRPr/>
            </a:pPr>
            <a:endParaRPr lang="pl-PL" sz="1100" b="1" dirty="0" smtClean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ctr">
              <a:defRPr/>
            </a:pPr>
            <a:r>
              <a:rPr lang="pl-PL" sz="2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Rodzaj </a:t>
            </a:r>
            <a:r>
              <a:rPr lang="pl-PL" sz="28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zakwaterowania i wymagania</a:t>
            </a:r>
            <a:r>
              <a:rPr lang="pl-PL" sz="2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65760" indent="-256032" algn="ctr">
              <a:defRPr/>
            </a:pPr>
            <a:endParaRPr lang="pl-PL" sz="2800" b="1" dirty="0">
              <a:solidFill>
                <a:srgbClr val="2C0DE3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buFont typeface="+mj-lt"/>
              <a:buAutoNum type="arabicPeriod"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obiekt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hotelarski lub inny, </a:t>
            </a:r>
            <a:r>
              <a:rPr lang="pl-PL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 których mowa w ustawie z dnia 29 sierpnia 1997 r. o usługach turystycznych (np. hotel, pensjonat, schronisko całoroczne), w którym są świadczone usługi hotelarskie – </a:t>
            </a:r>
            <a:r>
              <a:rPr lang="pl-PL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kopia opinii właściwego miejscowo komendanta PSP ważna 3 lata od jej </a:t>
            </a:r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wydania.</a:t>
            </a:r>
            <a:r>
              <a:rPr lang="pl-PL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2. obiekt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używany okazjonalnie </a:t>
            </a:r>
            <a:r>
              <a:rPr lang="pl-PL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do wypoczynku (np. remiza, dom parafialny) z wyłączeniem szkół i placówek – </a:t>
            </a:r>
            <a:r>
              <a:rPr lang="pl-PL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szkic pomieszczeń z określeniem ich funkcji </a:t>
            </a:r>
            <a:r>
              <a:rPr lang="pl-PL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(spanie, stołówka, sanitariaty, pomieszczenia do zajęć </a:t>
            </a:r>
            <a:r>
              <a:rPr lang="pl-PL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wychowawczo-rekreacyjnych</a:t>
            </a:r>
            <a:r>
              <a:rPr lang="pl-PL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pl-PL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kopia opinii właściwego miejscowo </a:t>
            </a:r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komendanta </a:t>
            </a:r>
            <a:r>
              <a:rPr lang="pl-PL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PSP ważna 3 lata od jej </a:t>
            </a:r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wydania.</a:t>
            </a:r>
            <a:endParaRPr lang="pl-PL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9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79512" y="1700808"/>
            <a:ext cx="896448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6928" indent="-457200">
              <a:buFont typeface="+mj-lt"/>
              <a:buAutoNum type="arabicPeriod" startAt="3"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miejsce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bez stałej infrastruktury komunalnej </a:t>
            </a:r>
            <a:r>
              <a:rPr lang="pl-PL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(np. obóz </a:t>
            </a:r>
            <a:r>
              <a:rPr lang="pl-PL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pod namiotami</a:t>
            </a:r>
            <a:r>
              <a:rPr lang="pl-PL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, biwak) – </a:t>
            </a:r>
            <a:r>
              <a:rPr lang="pl-PL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szkic sposobu </a:t>
            </a:r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zagospodarowania </a:t>
            </a:r>
            <a:r>
              <a:rPr lang="pl-PL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terenu </a:t>
            </a:r>
            <a:r>
              <a:rPr lang="pl-PL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(część mieszkalna, żywieniowa, </a:t>
            </a:r>
            <a:r>
              <a:rPr lang="pl-PL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zespół służby </a:t>
            </a:r>
            <a:r>
              <a:rPr lang="pl-PL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zdrowia, sanitariaty) , </a:t>
            </a:r>
            <a:r>
              <a:rPr lang="pl-PL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kopia opinii właściwego miejscowo komendanta PSP ważna 3 lata od </a:t>
            </a:r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wydania. </a:t>
            </a:r>
            <a:endParaRPr lang="pl-PL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566928" indent="-457200">
              <a:buFont typeface="+mj-lt"/>
              <a:buAutoNum type="arabicPeriod" startAt="3"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 obóz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wędrowny </a:t>
            </a:r>
            <a:r>
              <a:rPr lang="pl-PL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pl-PL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mapa trasy </a:t>
            </a:r>
            <a:r>
              <a:rPr lang="pl-PL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ze wskazaniem terminu i miejsca </a:t>
            </a:r>
            <a:r>
              <a:rPr lang="pl-PL" sz="20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noclegu.</a:t>
            </a:r>
            <a:endParaRPr lang="pl-PL" sz="2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566928" indent="-457200">
              <a:buFont typeface="+mj-lt"/>
              <a:buAutoNum type="arabicPeriod" startAt="3"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wypoczynek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za granicą </a:t>
            </a:r>
            <a:r>
              <a:rPr lang="pl-PL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pl-PL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oświadczenie o zawarciu umowy ubezpieczenia </a:t>
            </a:r>
            <a:r>
              <a:rPr lang="pl-PL" sz="2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od następstw nieszczęśliwych wypadków i kosztów leczenia za granicą, </a:t>
            </a:r>
            <a:r>
              <a:rPr lang="pl-PL" sz="2000" b="1" i="1" dirty="0">
                <a:solidFill>
                  <a:srgbClr val="0DE10D"/>
                </a:solidFill>
                <a:latin typeface="Arial" pitchFamily="34" charset="0"/>
                <a:cs typeface="Arial" pitchFamily="34" charset="0"/>
              </a:rPr>
              <a:t>szkic pomieszczeń w przypadku organizowania wypoczynku w obiekcie używanym okazjonalnie  oraz bez stałej infrastruktury komunalnej (z określeniem ich funkcji – do </a:t>
            </a:r>
            <a:r>
              <a:rPr lang="pl-PL" sz="2000" b="1" i="1" dirty="0" smtClean="0">
                <a:solidFill>
                  <a:srgbClr val="0DE10D"/>
                </a:solidFill>
                <a:latin typeface="Arial" pitchFamily="34" charset="0"/>
                <a:cs typeface="Arial" pitchFamily="34" charset="0"/>
              </a:rPr>
              <a:t>spania</a:t>
            </a:r>
            <a:r>
              <a:rPr lang="pl-PL" sz="2000" b="1" i="1" dirty="0">
                <a:solidFill>
                  <a:srgbClr val="0DE10D"/>
                </a:solidFill>
                <a:latin typeface="Arial" pitchFamily="34" charset="0"/>
                <a:cs typeface="Arial" pitchFamily="34" charset="0"/>
              </a:rPr>
              <a:t>, stołówka, sanitariaty, pomieszczenia do zajęć wychowawczo-rekreacyjnych)</a:t>
            </a:r>
          </a:p>
          <a:p>
            <a:pPr marL="365760" indent="-256032" algn="just">
              <a:defRPr/>
            </a:pPr>
            <a:r>
              <a:rPr lang="pl-PL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(Co najmniej </a:t>
            </a:r>
            <a:r>
              <a:rPr lang="pl-PL" sz="1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jedna osoba spośród kadry wypoczynku powinna znać język obcy na poziomie umożliwiającym porozumiewanie się w krajach tranzytowych i kraju docelowym</a:t>
            </a:r>
            <a:r>
              <a:rPr lang="pl-PL" sz="16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.)</a:t>
            </a:r>
            <a:r>
              <a:rPr lang="pl-PL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(</a:t>
            </a:r>
            <a:r>
              <a:rPr lang="pl-PL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art. 92c. ust. </a:t>
            </a:r>
            <a:r>
              <a:rPr lang="pl-PL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4 pkt 2)</a:t>
            </a:r>
            <a:endParaRPr lang="pl-PL" b="1" dirty="0">
              <a:solidFill>
                <a:srgbClr val="2C0DE3"/>
              </a:solidFill>
              <a:latin typeface="Arial" pitchFamily="34" charset="0"/>
              <a:cs typeface="Arial" pitchFamily="34" charset="0"/>
            </a:endParaRPr>
          </a:p>
          <a:p>
            <a:pPr marL="914400" lvl="4" algn="just">
              <a:tabLst>
                <a:tab pos="7978775" algn="l"/>
              </a:tabLst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2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1700808"/>
            <a:ext cx="9144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>
              <a:defRPr/>
            </a:pPr>
            <a:endParaRPr lang="pl-PL" sz="2800" b="1" dirty="0" smtClean="0">
              <a:solidFill>
                <a:srgbClr val="2D91C3"/>
              </a:solidFill>
              <a:latin typeface="Arial" pitchFamily="34" charset="0"/>
              <a:cs typeface="Arial" pitchFamily="34" charset="0"/>
            </a:endParaRPr>
          </a:p>
          <a:p>
            <a:pPr marL="109728">
              <a:defRPr/>
            </a:pPr>
            <a:r>
              <a:rPr lang="pl-PL" sz="3200" b="1" dirty="0" smtClean="0">
                <a:solidFill>
                  <a:srgbClr val="2D91C3"/>
                </a:solidFill>
                <a:latin typeface="Arial" pitchFamily="34" charset="0"/>
                <a:cs typeface="Arial" pitchFamily="34" charset="0"/>
              </a:rPr>
              <a:t>Wymagania </a:t>
            </a:r>
            <a:r>
              <a:rPr lang="pl-PL" sz="3200" b="1" dirty="0">
                <a:solidFill>
                  <a:srgbClr val="2D91C3"/>
                </a:solidFill>
                <a:latin typeface="Arial" pitchFamily="34" charset="0"/>
                <a:cs typeface="Arial" pitchFamily="34" charset="0"/>
              </a:rPr>
              <a:t>zgłoszenia: </a:t>
            </a:r>
            <a:endParaRPr lang="pl-PL" sz="3200" b="1" dirty="0" smtClean="0">
              <a:solidFill>
                <a:srgbClr val="2D91C3"/>
              </a:solidFill>
              <a:latin typeface="Arial" pitchFamily="34" charset="0"/>
              <a:cs typeface="Arial" pitchFamily="34" charset="0"/>
            </a:endParaRPr>
          </a:p>
          <a:p>
            <a:pPr marL="109728">
              <a:defRPr/>
            </a:pPr>
            <a:endParaRPr lang="pl-PL" sz="3200" b="1" dirty="0">
              <a:solidFill>
                <a:srgbClr val="2D91C3"/>
              </a:solidFill>
              <a:latin typeface="Arial" pitchFamily="34" charset="0"/>
              <a:cs typeface="Arial" pitchFamily="34" charset="0"/>
            </a:endParaRPr>
          </a:p>
          <a:p>
            <a:pPr marL="452628" indent="-342900">
              <a:buFont typeface="Wingdings" panose="05000000000000000000" pitchFamily="2" charset="2"/>
              <a:buChar char="ü"/>
              <a:defRPr/>
            </a:pPr>
            <a:r>
              <a:rPr lang="pl-PL" sz="2600" b="1" dirty="0" smtClean="0">
                <a:latin typeface="Arial" pitchFamily="34" charset="0"/>
                <a:cs typeface="Arial" pitchFamily="34" charset="0"/>
              </a:rPr>
              <a:t>określenie </a:t>
            </a:r>
            <a:r>
              <a:rPr lang="pl-PL" sz="2600" b="1" dirty="0">
                <a:latin typeface="Arial" pitchFamily="34" charset="0"/>
                <a:cs typeface="Arial" pitchFamily="34" charset="0"/>
              </a:rPr>
              <a:t>warunków </a:t>
            </a:r>
            <a:r>
              <a:rPr lang="pl-PL" sz="2600" b="1" dirty="0" smtClean="0">
                <a:latin typeface="Arial" pitchFamily="34" charset="0"/>
                <a:cs typeface="Arial" pitchFamily="34" charset="0"/>
              </a:rPr>
              <a:t>sanitarno-higienicznych,</a:t>
            </a:r>
            <a:endParaRPr lang="pl-PL" sz="2600" b="1" dirty="0">
              <a:latin typeface="Arial" pitchFamily="34" charset="0"/>
              <a:cs typeface="Arial" pitchFamily="34" charset="0"/>
            </a:endParaRPr>
          </a:p>
          <a:p>
            <a:pPr marL="452628" indent="-342900">
              <a:buFont typeface="Wingdings" panose="05000000000000000000" pitchFamily="2" charset="2"/>
              <a:buChar char="ü"/>
              <a:defRPr/>
            </a:pPr>
            <a:r>
              <a:rPr lang="pl-PL" sz="2600" b="1" dirty="0" smtClean="0">
                <a:latin typeface="Arial" pitchFamily="34" charset="0"/>
                <a:cs typeface="Arial" pitchFamily="34" charset="0"/>
              </a:rPr>
              <a:t>opis </a:t>
            </a:r>
            <a:r>
              <a:rPr lang="pl-PL" sz="2600" b="1" dirty="0">
                <a:latin typeface="Arial" pitchFamily="34" charset="0"/>
                <a:cs typeface="Arial" pitchFamily="34" charset="0"/>
              </a:rPr>
              <a:t>sposobu </a:t>
            </a:r>
            <a:r>
              <a:rPr lang="pl-PL" sz="2600" b="1" dirty="0" smtClean="0">
                <a:latin typeface="Arial" pitchFamily="34" charset="0"/>
                <a:cs typeface="Arial" pitchFamily="34" charset="0"/>
              </a:rPr>
              <a:t>żywienia,</a:t>
            </a:r>
            <a:endParaRPr lang="pl-PL" sz="2600" b="1" dirty="0">
              <a:latin typeface="Arial" pitchFamily="34" charset="0"/>
              <a:cs typeface="Arial" pitchFamily="34" charset="0"/>
            </a:endParaRPr>
          </a:p>
          <a:p>
            <a:pPr marL="452628" indent="-342900">
              <a:buFont typeface="Wingdings" panose="05000000000000000000" pitchFamily="2" charset="2"/>
              <a:buChar char="ü"/>
              <a:defRPr/>
            </a:pPr>
            <a:r>
              <a:rPr lang="pl-PL" sz="2600" b="1" dirty="0" smtClean="0">
                <a:latin typeface="Arial" pitchFamily="34" charset="0"/>
                <a:cs typeface="Arial" pitchFamily="34" charset="0"/>
              </a:rPr>
              <a:t>określenie </a:t>
            </a:r>
            <a:r>
              <a:rPr lang="pl-PL" sz="2600" b="1" dirty="0">
                <a:latin typeface="Arial" pitchFamily="34" charset="0"/>
                <a:cs typeface="Arial" pitchFamily="34" charset="0"/>
              </a:rPr>
              <a:t>dostępu do opieki medycznej </a:t>
            </a:r>
            <a:r>
              <a:rPr lang="pl-PL" sz="2600" b="1" dirty="0" smtClean="0">
                <a:latin typeface="Arial" pitchFamily="34" charset="0"/>
                <a:cs typeface="Arial" pitchFamily="34" charset="0"/>
              </a:rPr>
              <a:t>,</a:t>
            </a:r>
            <a:endParaRPr lang="pl-PL" sz="2600" b="1" dirty="0">
              <a:latin typeface="Arial" pitchFamily="34" charset="0"/>
              <a:cs typeface="Arial" pitchFamily="34" charset="0"/>
            </a:endParaRPr>
          </a:p>
          <a:p>
            <a:pPr marL="452628" indent="-342900">
              <a:buFont typeface="Wingdings" panose="05000000000000000000" pitchFamily="2" charset="2"/>
              <a:buChar char="ü"/>
              <a:defRPr/>
            </a:pPr>
            <a:r>
              <a:rPr lang="pl-PL" sz="2600" b="1" dirty="0" smtClean="0">
                <a:latin typeface="Arial" pitchFamily="34" charset="0"/>
                <a:cs typeface="Arial" pitchFamily="34" charset="0"/>
              </a:rPr>
              <a:t>zobowiązanie </a:t>
            </a:r>
            <a:r>
              <a:rPr lang="pl-PL" sz="2600" b="1" dirty="0">
                <a:latin typeface="Arial" pitchFamily="34" charset="0"/>
                <a:cs typeface="Arial" pitchFamily="34" charset="0"/>
              </a:rPr>
              <a:t>do bezpiecznego </a:t>
            </a:r>
            <a:r>
              <a:rPr lang="pl-PL" sz="2600" b="1" dirty="0" smtClean="0">
                <a:latin typeface="Arial" pitchFamily="34" charset="0"/>
                <a:cs typeface="Arial" pitchFamily="34" charset="0"/>
              </a:rPr>
              <a:t>korzystania</a:t>
            </a:r>
            <a:br>
              <a:rPr lang="pl-PL" sz="2600" b="1" dirty="0" smtClean="0">
                <a:latin typeface="Arial" pitchFamily="34" charset="0"/>
                <a:cs typeface="Arial" pitchFamily="34" charset="0"/>
              </a:rPr>
            </a:br>
            <a:r>
              <a:rPr lang="pl-PL" sz="2600" b="1" dirty="0" smtClean="0">
                <a:latin typeface="Arial" pitchFamily="34" charset="0"/>
                <a:cs typeface="Arial" pitchFamily="34" charset="0"/>
              </a:rPr>
              <a:t>z </a:t>
            </a:r>
            <a:r>
              <a:rPr lang="pl-PL" sz="2600" b="1" dirty="0">
                <a:latin typeface="Arial" pitchFamily="34" charset="0"/>
                <a:cs typeface="Arial" pitchFamily="34" charset="0"/>
              </a:rPr>
              <a:t>wyznaczonych </a:t>
            </a:r>
            <a:r>
              <a:rPr lang="pl-PL" sz="2600" b="1" dirty="0" smtClean="0">
                <a:latin typeface="Arial" pitchFamily="34" charset="0"/>
                <a:cs typeface="Arial" pitchFamily="34" charset="0"/>
              </a:rPr>
              <a:t>obszarów wodnych,</a:t>
            </a:r>
            <a:endParaRPr lang="pl-PL" sz="2600" b="1" dirty="0">
              <a:latin typeface="Arial" pitchFamily="34" charset="0"/>
              <a:cs typeface="Arial" pitchFamily="34" charset="0"/>
            </a:endParaRPr>
          </a:p>
          <a:p>
            <a:pPr marL="452628" indent="-342900">
              <a:buFont typeface="Wingdings" panose="05000000000000000000" pitchFamily="2" charset="2"/>
              <a:buChar char="ü"/>
              <a:defRPr/>
            </a:pPr>
            <a:r>
              <a:rPr lang="pl-PL" sz="2600" b="1" dirty="0" smtClean="0">
                <a:latin typeface="Arial" pitchFamily="34" charset="0"/>
                <a:cs typeface="Arial" pitchFamily="34" charset="0"/>
              </a:rPr>
              <a:t>zobowiązanie </a:t>
            </a:r>
            <a:r>
              <a:rPr lang="pl-PL" sz="2600" b="1" dirty="0">
                <a:latin typeface="Arial" pitchFamily="34" charset="0"/>
                <a:cs typeface="Arial" pitchFamily="34" charset="0"/>
              </a:rPr>
              <a:t>do bezpiecznego przebywania </a:t>
            </a:r>
            <a:r>
              <a:rPr lang="pl-PL" sz="2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600" b="1" dirty="0" smtClean="0">
                <a:latin typeface="Arial" pitchFamily="34" charset="0"/>
                <a:cs typeface="Arial" pitchFamily="34" charset="0"/>
              </a:rPr>
            </a:br>
            <a:r>
              <a:rPr lang="pl-PL" sz="2600" b="1" dirty="0" smtClean="0">
                <a:latin typeface="Arial" pitchFamily="34" charset="0"/>
                <a:cs typeface="Arial" pitchFamily="34" charset="0"/>
              </a:rPr>
              <a:t>w górach.</a:t>
            </a:r>
            <a:r>
              <a:rPr lang="pl-PL" sz="24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379" y="1772816"/>
            <a:ext cx="8883636" cy="4824536"/>
          </a:xfrm>
        </p:spPr>
        <p:txBody>
          <a:bodyPr/>
          <a:lstStyle/>
          <a:p>
            <a:pPr marL="457200" indent="-457200" algn="ctr">
              <a:buNone/>
            </a:pPr>
            <a:endParaRPr lang="pl-PL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None/>
            </a:pP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None/>
            </a:pPr>
            <a:endParaRPr lang="pl-PL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None/>
            </a:pP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None/>
            </a:pPr>
            <a:endParaRPr lang="pl-PL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buNone/>
            </a:pPr>
            <a:r>
              <a:rPr lang="pl-PL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Kadra wypoczynku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03815" y="2132856"/>
            <a:ext cx="835292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algn="just">
              <a:defRPr/>
            </a:pP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endParaRPr lang="pl-PL" sz="1600" dirty="0" smtClean="0"/>
          </a:p>
          <a:p>
            <a:endParaRPr lang="pl-PL" sz="1600" dirty="0"/>
          </a:p>
          <a:p>
            <a:pPr marL="109728" algn="just">
              <a:defRPr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just">
              <a:defRPr/>
            </a:pPr>
            <a:endParaRPr lang="pl-PL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64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903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1700808"/>
            <a:ext cx="9144000" cy="588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ctr">
              <a:defRPr/>
            </a:pPr>
            <a:r>
              <a:rPr lang="pl-PL" sz="15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KIEROWNIKIEM WYPOCZYNKU MOŻE BYĆ OSOBA KTÓRA:</a:t>
            </a:r>
            <a:endParaRPr lang="pl-PL" sz="1500" b="1" dirty="0" smtClean="0">
              <a:solidFill>
                <a:srgbClr val="2C0DE3"/>
              </a:solidFill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nie </a:t>
            </a:r>
            <a:r>
              <a:rPr lang="pl-PL" sz="1400" b="1" dirty="0">
                <a:latin typeface="Arial" pitchFamily="34" charset="0"/>
                <a:cs typeface="Arial" pitchFamily="34" charset="0"/>
              </a:rPr>
              <a:t>była karana za umyślne przestępstwo przeciwko życiu i zdrowiu, przestępstwo przeciwko wolności seksualnej i obyczajności, przestępstwo przeciwko rodzinie i opiece, z wyjątkiem przestępstwa określonego w art. 209 ustawy z dnia 6 czerwca 1997 r. - Kodeks karny </a:t>
            </a: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l-PL" sz="1400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t.j</a:t>
            </a:r>
            <a:r>
              <a:rPr lang="pl-PL" sz="14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Dz. U. z 2018 r. </a:t>
            </a:r>
            <a:r>
              <a:rPr lang="pl-PL" sz="1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poz.1600) </a:t>
            </a: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przestępstwo </a:t>
            </a:r>
            <a:r>
              <a:rPr lang="pl-PL" sz="1400" b="1" dirty="0">
                <a:latin typeface="Arial" pitchFamily="34" charset="0"/>
                <a:cs typeface="Arial" pitchFamily="34" charset="0"/>
              </a:rPr>
              <a:t>określone w rozdziale 7 ustawy z dnia 29 lipca 2005 r. </a:t>
            </a:r>
            <a:r>
              <a:rPr lang="pl-PL" sz="14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400" b="1" dirty="0" smtClean="0">
                <a:latin typeface="Arial" pitchFamily="34" charset="0"/>
                <a:cs typeface="Arial" pitchFamily="34" charset="0"/>
              </a:rPr>
            </a:b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l-PL" sz="1400" b="1" dirty="0">
                <a:latin typeface="Arial" pitchFamily="34" charset="0"/>
                <a:cs typeface="Arial" pitchFamily="34" charset="0"/>
              </a:rPr>
              <a:t>przeciwdziałaniu narkomanii </a:t>
            </a: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l-PL" sz="1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t.j</a:t>
            </a:r>
            <a:r>
              <a:rPr lang="pl-PL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Dz. U. z 2019 r. poz. 852 z </a:t>
            </a:r>
            <a:r>
              <a:rPr lang="pl-PL" sz="1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późn</a:t>
            </a:r>
            <a:r>
              <a:rPr lang="pl-PL" sz="14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4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zm</a:t>
            </a: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pl-PL" sz="1400" b="1" dirty="0">
                <a:latin typeface="Arial" pitchFamily="34" charset="0"/>
                <a:cs typeface="Arial" pitchFamily="34" charset="0"/>
              </a:rPr>
              <a:t>albo wobec której nie orzeczono zakazu prowadzenia działalności związanej z wychowywaniem, leczeniem, edukacją małoletnich lub opieką nad nimi lub zakazu przebywania w określonych środowiskach lub </a:t>
            </a: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miejscach, kontaktowania się z </a:t>
            </a:r>
            <a:r>
              <a:rPr lang="pl-PL" sz="1400" b="1" dirty="0">
                <a:latin typeface="Arial" pitchFamily="34" charset="0"/>
                <a:cs typeface="Arial" pitchFamily="34" charset="0"/>
              </a:rPr>
              <a:t>określonymi osobami, zbliżania się do określonych osób lub opuszczania określonego miejsca pobytu bez zgody sądu;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ukończyła </a:t>
            </a:r>
            <a:r>
              <a:rPr lang="pl-PL" sz="1400" b="1" dirty="0">
                <a:latin typeface="Arial" pitchFamily="34" charset="0"/>
                <a:cs typeface="Arial" pitchFamily="34" charset="0"/>
              </a:rPr>
              <a:t>18 lat;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posiada </a:t>
            </a:r>
            <a:r>
              <a:rPr lang="pl-PL" sz="1400" b="1" dirty="0">
                <a:latin typeface="Arial" pitchFamily="34" charset="0"/>
                <a:cs typeface="Arial" pitchFamily="34" charset="0"/>
              </a:rPr>
              <a:t>co najmniej wykształcenie średnie;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ukończyła </a:t>
            </a:r>
            <a:r>
              <a:rPr lang="pl-PL" sz="1400" b="1" dirty="0">
                <a:latin typeface="Arial" pitchFamily="34" charset="0"/>
                <a:cs typeface="Arial" pitchFamily="34" charset="0"/>
              </a:rPr>
              <a:t>kurs na kierownika wypoczynku;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posiada </a:t>
            </a:r>
            <a:r>
              <a:rPr lang="pl-PL" sz="1400" b="1" dirty="0">
                <a:latin typeface="Arial" pitchFamily="34" charset="0"/>
                <a:cs typeface="Arial" pitchFamily="34" charset="0"/>
              </a:rPr>
              <a:t>co najmniej trzyletnie doświadczenie w wykonywaniu zadań dydaktyczno-wychowawczych lub opiekuńczo-wychowawczych, 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uzyskane w okresie ostatnich 15 lat</a:t>
            </a: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1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4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(art. 92 p)</a:t>
            </a:r>
            <a:endParaRPr lang="pl-PL" sz="1400" b="1" dirty="0">
              <a:solidFill>
                <a:srgbClr val="2C0DE3"/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  <a:defRPr/>
            </a:pPr>
            <a:endParaRPr lang="pl-PL" sz="1500" dirty="0" smtClean="0">
              <a:latin typeface="Arial" pitchFamily="34" charset="0"/>
              <a:cs typeface="Arial" pitchFamily="34" charset="0"/>
            </a:endParaRPr>
          </a:p>
          <a:p>
            <a:pPr marL="708025" lvl="2" algn="just">
              <a:defRPr/>
            </a:pPr>
            <a:endParaRPr lang="pl-PL" sz="1500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sz="1500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sz="15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2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903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407903" y="1988840"/>
            <a:ext cx="835292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just">
              <a:defRPr/>
            </a:pP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KWALIFIKACJE KIEROWNIKA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WYPOCZYNKU</a:t>
            </a:r>
            <a:r>
              <a:rPr lang="pl-PL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pl-PL" sz="28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Obowiązek </a:t>
            </a: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ukończenia kursu dla kierowników wypoczynku mają:</a:t>
            </a:r>
          </a:p>
          <a:p>
            <a:pPr marL="1087438" lvl="2" indent="-365125" algn="just">
              <a:buFont typeface="Wingdings 2"/>
              <a:buChar char=""/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nauczyciele,</a:t>
            </a:r>
          </a:p>
          <a:p>
            <a:pPr marL="1073150" lvl="2" indent="-365125" algn="just">
              <a:buFont typeface="Wingdings 2"/>
              <a:buChar char="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inne </a:t>
            </a:r>
            <a:r>
              <a:rPr lang="pl-PL" dirty="0">
                <a:latin typeface="Arial" pitchFamily="34" charset="0"/>
                <a:cs typeface="Arial" pitchFamily="34" charset="0"/>
              </a:rPr>
              <a:t>osoby – pełnoletnie, posiadające co najmniej średnie wykształcenie oraz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 </a:t>
            </a:r>
            <a:r>
              <a:rPr lang="pl-PL" dirty="0">
                <a:latin typeface="Arial" pitchFamily="34" charset="0"/>
                <a:cs typeface="Arial" pitchFamily="34" charset="0"/>
              </a:rPr>
              <a:t> 3 –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letnie doświadczenie w wykonywaniu zadań dydaktyczno-wychowawczych lub opiekuńczo-wychowawczych </a:t>
            </a:r>
            <a:r>
              <a:rPr lang="pl-P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uzyskane w okresie ostatnich 15 lat</a:t>
            </a:r>
          </a:p>
          <a:p>
            <a:pPr marL="708025" lvl="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530225" indent="-530225" algn="just">
              <a:buFont typeface="+mj-lt"/>
              <a:buAutoNum type="arabicPeriod"/>
              <a:defRPr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Nie mają  obowiązku ukończenia kursu dla kierowników wypoczynku:</a:t>
            </a:r>
          </a:p>
          <a:p>
            <a:pPr marL="1090613" lvl="2" indent="-457200" algn="just">
              <a:buFont typeface="Wingdings 2"/>
              <a:buChar char=""/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osoby zajmujące stanowiska kierownicze w szkołach i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placówkach,</a:t>
            </a:r>
          </a:p>
          <a:p>
            <a:pPr marL="1090613" lvl="2" indent="-457200" algn="just">
              <a:buFont typeface="Wingdings 2"/>
              <a:buChar char=""/>
              <a:defRPr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czynni instruktorzy harcerscy w stopniu co najmniej podharcmistrza.</a:t>
            </a:r>
          </a:p>
          <a:p>
            <a:pPr marL="633413" lvl="2" algn="just">
              <a:defRPr/>
            </a:pPr>
            <a:r>
              <a:rPr lang="pl-PL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						  (</a:t>
            </a:r>
            <a:r>
              <a:rPr lang="pl-PL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art. 92 p</a:t>
            </a:r>
            <a:r>
              <a:rPr lang="pl-PL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l-PL" dirty="0" smtClean="0">
              <a:solidFill>
                <a:srgbClr val="2C0DE3"/>
              </a:solidFill>
              <a:latin typeface="Arial" pitchFamily="34" charset="0"/>
              <a:cs typeface="Arial" pitchFamily="34" charset="0"/>
            </a:endParaRPr>
          </a:p>
          <a:p>
            <a:pPr marL="1090613" lvl="2" indent="-457200" algn="just">
              <a:buFont typeface="Wingdings 2"/>
              <a:buChar char=""/>
              <a:defRPr/>
            </a:pP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marL="633413" lvl="2" algn="just">
              <a:defRPr/>
            </a:pPr>
            <a:r>
              <a:rPr lang="pl-PL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KIEROWNIK WYPOCZYNKU NIE MOŻE JEDNOCZEŚNIE PEŁNIĆ FUNKCJI WYCHOWAWCY</a:t>
            </a:r>
            <a:r>
              <a:rPr lang="pl-P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(§ 5. ust. 3 rozporządzenia)</a:t>
            </a:r>
            <a:endParaRPr lang="pl-PL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903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1700808"/>
            <a:ext cx="9036496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just">
              <a:defRPr/>
            </a:pPr>
            <a:r>
              <a:rPr lang="pl-PL" sz="20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WYCHOWAWCĄ WYPOCZYNKU MOŻE BYĆ OSOBA KTÓRA:</a:t>
            </a:r>
            <a:endParaRPr lang="pl-PL" b="1" dirty="0" smtClean="0">
              <a:solidFill>
                <a:srgbClr val="2C0DE3"/>
              </a:solidFill>
            </a:endParaRPr>
          </a:p>
          <a:p>
            <a:pPr algn="just">
              <a:lnSpc>
                <a:spcPct val="150000"/>
              </a:lnSpc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1. nie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była karana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za umyślne przestępstwo przeciwko życiu i zdrowiu, przestępstwo przeciwko wolności seksualnej i obyczajności, przestępstwo przeciwko rodzinie i opiece, z wyjątkiem przestępstwa określonego w art. 209 ustawy z dnia 6 czerwca 1997 r. - Kodeks karny </a:t>
            </a:r>
            <a:r>
              <a:rPr lang="pl-PL" sz="1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1600" dirty="0" err="1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t.j</a:t>
            </a:r>
            <a:r>
              <a:rPr lang="pl-PL" sz="16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Dz. U. z 2018 r. poz.1600),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przestępstwo określone w rozdziale 7 ustawy z dnia 29 lipca 2005 r.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1600" dirty="0" smtClean="0"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przeciwdziałaniu narkomanii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l-PL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t.j</a:t>
            </a:r>
            <a:r>
              <a:rPr lang="pl-PL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Dz. U. z 2019 r. poz. 852 z </a:t>
            </a:r>
            <a:r>
              <a:rPr lang="pl-PL" sz="16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późn</a:t>
            </a:r>
            <a:r>
              <a:rPr lang="pl-PL" sz="1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zm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.) albo wobec której nie orzeczono zakazu prowadzenia działalności związanej z wychowywaniem, leczeniem, edukacją małoletnich lub opieką nad nimi lub zakazu przebywania w określonych środowiskach lub miejscach, kontaktowania się z określonymi osobami, zbliżania się do określonych osób lub opuszczania określonego miejsca pobytu bez zgody sądu;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2. ukończyła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18 lat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3. posiada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co najmniej wykształcenie średnie;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4. ukończyła 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kurs na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wychowawcę wypoczynku.</a:t>
            </a:r>
            <a:r>
              <a:rPr lang="pl-PL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1600" dirty="0">
                <a:latin typeface="Arial" pitchFamily="34" charset="0"/>
                <a:cs typeface="Arial" pitchFamily="34" charset="0"/>
              </a:rPr>
              <a:t>	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						</a:t>
            </a:r>
            <a:r>
              <a:rPr lang="pl-PL" sz="1600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art. 92 p)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l-PL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708025" lvl="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5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28736"/>
            <a:ext cx="9036496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b="1" dirty="0">
                <a:latin typeface="Arial" pitchFamily="34" charset="0"/>
                <a:cs typeface="Arial" pitchFamily="34" charset="0"/>
              </a:rPr>
              <a:t>	</a:t>
            </a:r>
            <a:endParaRPr lang="pl-PL" sz="16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Ustawa z dnia 11 września 2015 r. o zmianie ustawy </a:t>
            </a:r>
            <a:br>
              <a:rPr lang="pl-PL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 systemie oświaty oraz ustawy o Krajowym Rejestrze Karnym (Dz. U. z 2015 r., poz. 1629)</a:t>
            </a:r>
          </a:p>
          <a:p>
            <a:pPr marL="457200" lvl="0" indent="-457200" algn="just">
              <a:buNone/>
            </a:pPr>
            <a:r>
              <a:rPr lang="pl-P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(art. 92a – 92t. oraz art. 96a. ustawy o systemie oświaty t.j. Dz. U. z 2018 r., poz. 1457 z późn. zm.)</a:t>
            </a:r>
          </a:p>
          <a:p>
            <a:pPr marL="457200" lvl="0" indent="-457200" algn="ctr">
              <a:buNone/>
            </a:pPr>
            <a:r>
              <a:rPr lang="pl-PL" sz="2400" b="1" dirty="0">
                <a:latin typeface="Arial" pitchFamily="34" charset="0"/>
                <a:cs typeface="Arial" pitchFamily="34" charset="0"/>
              </a:rPr>
              <a:t>i</a:t>
            </a:r>
            <a:endParaRPr lang="pl-PL" sz="2400" b="1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l-PL" sz="1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Rozporządzenie Ministra Edukacji Narodowej z dnia </a:t>
            </a:r>
            <a:br>
              <a:rPr lang="pl-PL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30 marca 2016 r.  w sprawie wypoczynku dla dzieci </a:t>
            </a:r>
            <a:br>
              <a:rPr lang="pl-PL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pl-PL" sz="2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 młodzieży (Dz. U. z 2016 r., poz. 452)</a:t>
            </a:r>
            <a:endParaRPr lang="pl-PL" sz="26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78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120005" y="1772816"/>
            <a:ext cx="8928992" cy="551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ctr">
              <a:defRPr/>
            </a:pPr>
            <a:r>
              <a:rPr lang="pl-PL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KWALIFIKACJE WYCHOWAWCÓW:</a:t>
            </a:r>
            <a:endParaRPr lang="pl-PL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457200" indent="-514350" algn="just">
              <a:spcBef>
                <a:spcPts val="324"/>
              </a:spcBef>
              <a:buFont typeface="+mj-lt"/>
              <a:buAutoNum type="arabicPeriod"/>
              <a:defRPr/>
            </a:pP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Nie </a:t>
            </a:r>
            <a:r>
              <a:rPr lang="pl-PL" sz="2000" b="1" dirty="0">
                <a:latin typeface="Arial" pitchFamily="34" charset="0"/>
                <a:cs typeface="Arial" pitchFamily="34" charset="0"/>
              </a:rPr>
              <a:t>mają obowiązku ukończenia kursu </a:t>
            </a:r>
            <a:r>
              <a:rPr lang="pl-PL" sz="2000" b="1" dirty="0" smtClean="0">
                <a:latin typeface="Arial" pitchFamily="34" charset="0"/>
                <a:cs typeface="Arial" pitchFamily="34" charset="0"/>
              </a:rPr>
              <a:t>na wychowawcę wypoczynku:</a:t>
            </a: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marL="857250" lvl="1" indent="-514350" algn="just">
              <a:buFont typeface="Wingdings" pitchFamily="2" charset="2"/>
              <a:buChar char="§"/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nauczyciele,</a:t>
            </a:r>
          </a:p>
          <a:p>
            <a:pPr marL="857250" lvl="1" indent="-514350" algn="just">
              <a:buFont typeface="Wingdings" pitchFamily="2" charset="2"/>
              <a:buChar char="§"/>
              <a:defRPr/>
            </a:pPr>
            <a:r>
              <a:rPr lang="pl-PL" dirty="0">
                <a:latin typeface="Arial" pitchFamily="34" charset="0"/>
                <a:cs typeface="Arial" pitchFamily="34" charset="0"/>
              </a:rPr>
              <a:t>instruktorzy harcerscy w stopniu co najmniej przewodnika,</a:t>
            </a:r>
          </a:p>
          <a:p>
            <a:pPr marL="857250" lvl="1" indent="-514350" algn="just">
              <a:buFont typeface="Wingdings" pitchFamily="2" charset="2"/>
              <a:buChar char="§"/>
              <a:defRPr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trenerzy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i instruktorzy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sportowi,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którzy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uzyskali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tytuł trenera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b="1" dirty="0" smtClean="0"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instruktora sportu na podstawie ustawy z dnia 25 czerwca 2010 r.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b="1" dirty="0" smtClean="0"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sporcie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pl-PL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t.j</a:t>
            </a:r>
            <a:r>
              <a:rPr lang="pl-PL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Dz. U. z 2018 poz. 1263 z </a:t>
            </a:r>
            <a:r>
              <a:rPr lang="pl-PL" b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późn</a:t>
            </a:r>
            <a:r>
              <a:rPr lang="pl-PL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zm.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w brzmieniu obowiązującym przed dniem 23 sierpnia 2013 r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57250" lvl="1" indent="-514350" algn="just">
              <a:buFont typeface="Wingdings" pitchFamily="2" charset="2"/>
              <a:buChar char="§"/>
              <a:defRPr/>
            </a:pPr>
            <a:r>
              <a:rPr lang="pl-P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osoby pracujące z dziećmi w placówkach wsparcia dziennego lub placówkach opiekuńczo-wychowawczych, które posiadają wykształcenie określone w art. 26 ust. 1 pkt 1 lit. a lub w art. 98 ust. 1 pkt 1 ustawy z dnia 9 czerwca 2011 r. </a:t>
            </a:r>
            <a:r>
              <a:rPr lang="pl-P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l-P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wspieraniu rodziny i systemie pieczy zastępczej (</a:t>
            </a:r>
            <a:r>
              <a:rPr lang="pl-PL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Dz.U. z </a:t>
            </a:r>
            <a:r>
              <a:rPr lang="pl-PL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pl-PL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r., poz. </a:t>
            </a:r>
            <a:r>
              <a:rPr lang="pl-PL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998 </a:t>
            </a:r>
            <a:br>
              <a:rPr lang="pl-PL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pl-PL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pl-PL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późn. zm.</a:t>
            </a:r>
            <a:r>
              <a:rPr lang="pl-P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). </a:t>
            </a:r>
          </a:p>
          <a:p>
            <a:pPr marL="342900" lvl="1">
              <a:defRPr/>
            </a:pPr>
            <a:r>
              <a:rPr lang="pl-PL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							(</a:t>
            </a:r>
            <a:r>
              <a:rPr lang="pl-PL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art. 92 p)</a:t>
            </a:r>
          </a:p>
          <a:p>
            <a:pPr marL="342900" lvl="1"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857250" lvl="1" indent="-514350">
              <a:buFont typeface="Wingdings" pitchFamily="2" charset="2"/>
              <a:buChar char="§"/>
              <a:defRPr/>
            </a:pPr>
            <a:endParaRPr lang="pl-PL" sz="1400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sz="2000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6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03397" y="1700808"/>
            <a:ext cx="835292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ctr">
              <a:defRPr/>
            </a:pPr>
            <a:endParaRPr lang="pl-PL" sz="2800" b="1" dirty="0" smtClean="0">
              <a:solidFill>
                <a:schemeClr val="accent1"/>
              </a:solidFill>
            </a:endParaRPr>
          </a:p>
          <a:p>
            <a:pPr marL="365760" indent="-256032" algn="ctr">
              <a:defRPr/>
            </a:pPr>
            <a:r>
              <a:rPr lang="pl-PL" sz="28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KWALIFIKACJE WYCHOWAWCÓW:</a:t>
            </a:r>
            <a:endParaRPr lang="pl-PL" sz="2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ctr">
              <a:defRPr/>
            </a:pPr>
            <a:endParaRPr lang="pl-PL" sz="2000" dirty="0" smtClean="0"/>
          </a:p>
          <a:p>
            <a:pPr marL="1165225" lvl="1" indent="-531813">
              <a:spcBef>
                <a:spcPts val="324"/>
              </a:spcBef>
              <a:buSzPct val="100000"/>
              <a:buFont typeface="+mj-lt"/>
              <a:buAutoNum type="arabicPeriod" startAt="2"/>
              <a:defRPr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Pozostałe osoby mają obowiązek ukończenia kursu na wychowawcę wypoczynku.</a:t>
            </a:r>
            <a:endParaRPr lang="pl-PL" b="1" dirty="0">
              <a:latin typeface="Arial" pitchFamily="34" charset="0"/>
              <a:cs typeface="Arial" pitchFamily="34" charset="0"/>
            </a:endParaRPr>
          </a:p>
          <a:p>
            <a:pPr marL="633412" lvl="1">
              <a:spcBef>
                <a:spcPts val="324"/>
              </a:spcBef>
              <a:buSzPct val="100000"/>
              <a:defRPr/>
            </a:pP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marL="633412" lvl="1">
              <a:spcBef>
                <a:spcPts val="324"/>
              </a:spcBef>
              <a:buSzPct val="100000"/>
              <a:defRPr/>
            </a:pPr>
            <a:endParaRPr lang="pl-PL" b="1" dirty="0">
              <a:latin typeface="Arial" pitchFamily="34" charset="0"/>
              <a:cs typeface="Arial" pitchFamily="34" charset="0"/>
            </a:endParaRPr>
          </a:p>
          <a:p>
            <a:pPr marL="633412" lvl="1">
              <a:spcBef>
                <a:spcPts val="324"/>
              </a:spcBef>
              <a:buSzPct val="100000"/>
              <a:defRPr/>
            </a:pP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marL="633412" lvl="1">
              <a:spcBef>
                <a:spcPts val="324"/>
              </a:spcBef>
              <a:buSzPct val="100000"/>
              <a:defRPr/>
            </a:pPr>
            <a:endParaRPr lang="pl-PL" b="1" dirty="0">
              <a:latin typeface="Arial" pitchFamily="34" charset="0"/>
              <a:cs typeface="Arial" pitchFamily="34" charset="0"/>
            </a:endParaRPr>
          </a:p>
          <a:p>
            <a:pPr marL="633412" lvl="1" algn="just">
              <a:spcBef>
                <a:spcPts val="324"/>
              </a:spcBef>
              <a:buSzPct val="100000"/>
              <a:defRPr/>
            </a:pP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Wszystkie wymienione osoby muszą być pełnoletnie, niekarane   i posiadać co najmniej średnie wykształcenie.</a:t>
            </a: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marL="365760" indent="-256032">
              <a:buFont typeface="Wingdings 3"/>
              <a:buChar char=""/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03397" y="1700808"/>
            <a:ext cx="83529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ctr">
              <a:defRPr/>
            </a:pPr>
            <a:endParaRPr lang="pl-PL" sz="2800" b="1" dirty="0" smtClean="0">
              <a:solidFill>
                <a:schemeClr val="accent1"/>
              </a:solidFill>
            </a:endParaRPr>
          </a:p>
          <a:p>
            <a:r>
              <a:rPr lang="pl-PL" sz="3200" b="1" dirty="0">
                <a:solidFill>
                  <a:srgbClr val="2D91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Kadrę wypoczynku stanowią </a:t>
            </a:r>
            <a:r>
              <a:rPr lang="pl-PL" sz="3200" b="1" dirty="0" smtClean="0">
                <a:solidFill>
                  <a:srgbClr val="2D91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również:</a:t>
            </a:r>
            <a:endParaRPr lang="pl-PL" sz="3200" b="1" dirty="0">
              <a:solidFill>
                <a:srgbClr val="2D91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trenerzy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i instruktorzy sportu, rekreacji, animacji kulturalnooświatowej, lektorzy języka i inne osoby prowadzące zajęcia, które posiadają: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ukończone 18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lat,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co najmniej wykształcenie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średnie,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fontAlgn="base">
              <a:buFont typeface="Wingdings" panose="05000000000000000000" pitchFamily="2" charset="2"/>
              <a:buChar char="Ø"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wiedzę, doświadczenie i umiejętności niezbędne do realizowanych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zajęć.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>
              <a:defRPr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357158" y="1700808"/>
            <a:ext cx="8499167" cy="572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6870" marR="21590" indent="-6350" algn="just">
              <a:lnSpc>
                <a:spcPct val="102000"/>
              </a:lnSpc>
              <a:spcAft>
                <a:spcPts val="1100"/>
              </a:spcAft>
            </a:pPr>
            <a:r>
              <a:rPr lang="pl-PL" sz="2400" b="1" u="sng" dirty="0" smtClean="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Kadra </a:t>
            </a:r>
            <a:r>
              <a:rPr lang="pl-PL" sz="2400" b="1" u="sng" dirty="0">
                <a:solidFill>
                  <a:srgbClr val="4F81BD"/>
                </a:solidFill>
                <a:uFill>
                  <a:solidFill>
                    <a:srgbClr val="4F81BD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wszyscy: </a:t>
            </a:r>
            <a:r>
              <a:rPr lang="pl-PL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organizator ma obowiązek sprawdzenia, czy kandydat na kierownika i kandydat na wychowawcę wypoczynku 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nie widnieje Rejestrze Sprawców Przestępstw na Tle Seksualnym (RSTPS) z dostępem </a:t>
            </a:r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ograniczonym</a:t>
            </a:r>
            <a:r>
              <a:rPr lang="pl-PL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56870" marR="21590" indent="-6350" algn="just">
              <a:lnSpc>
                <a:spcPct val="102000"/>
              </a:lnSpc>
              <a:spcAft>
                <a:spcPts val="1100"/>
              </a:spcAft>
            </a:pPr>
            <a:r>
              <a:rPr lang="pl-PL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Należy </a:t>
            </a:r>
            <a:r>
              <a:rPr lang="pl-PL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założyć na </a:t>
            </a:r>
            <a:r>
              <a:rPr lang="pl-PL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stronie </a:t>
            </a:r>
            <a:r>
              <a:rPr lang="pl-PL" sz="2400" b="1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www.rps.ms.gov.pl</a:t>
            </a:r>
            <a:r>
              <a:rPr lang="pl-PL" sz="2400" b="1" u="sng" dirty="0" smtClean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konto użytkownika instytucjonalnego </a:t>
            </a:r>
            <a:r>
              <a:rPr lang="pl-PL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umożliwiające </a:t>
            </a:r>
            <a:r>
              <a:rPr lang="pl-PL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wygenerowanie </a:t>
            </a:r>
            <a:r>
              <a:rPr lang="pl-PL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pytania do Systemu RSPTS – opatrzone podpisem elektronicznym lub podpisem potwierdzonym </a:t>
            </a:r>
            <a:r>
              <a:rPr lang="pl-PL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profilem </a:t>
            </a:r>
            <a:r>
              <a:rPr lang="pl-PL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zaufanym </a:t>
            </a:r>
            <a:r>
              <a:rPr lang="pl-PL" sz="2400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ePUAP</a:t>
            </a:r>
            <a:r>
              <a:rPr lang="pl-PL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             </a:t>
            </a:r>
            <a:r>
              <a:rPr lang="pl-PL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</a:t>
            </a:r>
            <a:r>
              <a:rPr lang="pl-PL" sz="2400" i="1" dirty="0" smtClean="0">
                <a:solidFill>
                  <a:srgbClr val="2C0DE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2400" i="1" dirty="0">
                <a:solidFill>
                  <a:srgbClr val="2C0DE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art. 21 ustawy o przeciwdziałaniu zagrożeniom przestępczością na tle seksualnym – </a:t>
            </a:r>
            <a:r>
              <a:rPr lang="pl-PL" sz="2400" i="1" dirty="0" err="1">
                <a:solidFill>
                  <a:srgbClr val="2C0DE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t.j</a:t>
            </a:r>
            <a:r>
              <a:rPr lang="pl-PL" sz="2400" i="1" dirty="0">
                <a:solidFill>
                  <a:srgbClr val="2C0DE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Dz. U. z 2018 r., poz. </a:t>
            </a:r>
            <a:r>
              <a:rPr lang="pl-PL" sz="2400" i="1" dirty="0" smtClean="0">
                <a:solidFill>
                  <a:srgbClr val="2C0DE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405 z </a:t>
            </a:r>
            <a:r>
              <a:rPr lang="pl-PL" sz="2400" i="1" dirty="0" err="1" smtClean="0">
                <a:solidFill>
                  <a:srgbClr val="2C0DE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późn</a:t>
            </a:r>
            <a:r>
              <a:rPr lang="pl-PL" sz="2400" i="1" dirty="0" smtClean="0">
                <a:solidFill>
                  <a:srgbClr val="2C0DE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zm.) </a:t>
            </a:r>
            <a:endParaRPr lang="pl-PL" sz="1200" i="1" dirty="0">
              <a:solidFill>
                <a:srgbClr val="2C0DE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65760" indent="-256032" algn="just">
              <a:buFont typeface="Wingdings 3"/>
              <a:buChar char=""/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6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03397" y="1700808"/>
            <a:ext cx="835292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just"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b="1" dirty="0" smtClean="0">
                <a:latin typeface="Arial" panose="020B0604020202020204" pitchFamily="34" charset="0"/>
                <a:cs typeface="Arial" pitchFamily="34" charset="0"/>
              </a:rPr>
              <a:t>Wychowawcą lub kierownikiem podczas wypoczynku dzieci </a:t>
            </a:r>
            <a:br>
              <a:rPr lang="pl-PL" b="1" dirty="0" smtClean="0">
                <a:latin typeface="Arial" panose="020B0604020202020204" pitchFamily="34" charset="0"/>
                <a:cs typeface="Arial" pitchFamily="34" charset="0"/>
              </a:rPr>
            </a:br>
            <a:r>
              <a:rPr lang="pl-PL" b="1" dirty="0" smtClean="0">
                <a:latin typeface="Arial" panose="020B0604020202020204" pitchFamily="34" charset="0"/>
                <a:cs typeface="Arial" pitchFamily="34" charset="0"/>
              </a:rPr>
              <a:t>i młodzieży nie może być osoba karana za: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09828" lvl="1" indent="-342900" algn="just">
              <a:buFont typeface="Arial" panose="020B0604020202020204" pitchFamily="34" charset="0"/>
              <a:buChar char="•"/>
              <a:defRPr/>
            </a:pP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umyślne </a:t>
            </a: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przestępstwo przeciwko życiu i zdrowiu na szkodę małoletniego, </a:t>
            </a:r>
            <a:endParaRPr lang="pl-PL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9828" lvl="1" indent="-342900" algn="just">
              <a:buFont typeface="Arial" panose="020B0604020202020204" pitchFamily="34" charset="0"/>
              <a:buChar char="•"/>
              <a:defRPr/>
            </a:pPr>
            <a:r>
              <a:rPr lang="pl-PL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przestępstwo </a:t>
            </a: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przeciwko wolności seksualnej i obyczajności </a:t>
            </a:r>
            <a:r>
              <a:rPr lang="pl-PL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szkodę małoletniego, </a:t>
            </a:r>
            <a:endParaRPr lang="pl-PL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9828" lvl="1" indent="-342900" algn="just">
              <a:buFont typeface="Arial" panose="020B0604020202020204" pitchFamily="34" charset="0"/>
              <a:buChar char="•"/>
              <a:defRPr/>
            </a:pPr>
            <a:r>
              <a:rPr lang="pl-PL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przestępstwo </a:t>
            </a: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przeciwko rodzinie i opiece,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 wyjątkiem przestępstwa określonego w art. 209 ustawy z dnia 6 czerwca 1997 r.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- Kodeks karny (</a:t>
            </a:r>
            <a:r>
              <a:rPr lang="pl-PL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t.j</a:t>
            </a:r>
            <a:r>
              <a:rPr lang="pl-PL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Dz. U. z 2018 r. poz.1600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), przestępstwo określone </a:t>
            </a:r>
            <a:b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rozdziale 7 ustawy z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dnia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29 lipca 2005 r. o przeciwdziałaniu narkomanii 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t.j</a:t>
            </a:r>
            <a:r>
              <a:rPr lang="pl-PL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Dz</a:t>
            </a:r>
            <a:r>
              <a:rPr lang="pl-PL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U. z </a:t>
            </a:r>
            <a:r>
              <a:rPr lang="pl-PL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pl-PL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 poz. </a:t>
            </a:r>
            <a:r>
              <a:rPr lang="pl-PL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852 z </a:t>
            </a:r>
            <a:r>
              <a:rPr lang="pl-PL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późn</a:t>
            </a:r>
            <a:r>
              <a:rPr lang="pl-PL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zm</a:t>
            </a: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.), lub</a:t>
            </a:r>
          </a:p>
          <a:p>
            <a:pPr marL="909828" lvl="1" indent="-342900" algn="just">
              <a:buFont typeface="Arial" panose="020B0604020202020204" pitchFamily="34" charset="0"/>
              <a:buChar char="•"/>
              <a:defRPr/>
            </a:pPr>
            <a:r>
              <a:rPr lang="pl-PL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osoba</a:t>
            </a: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wobec której orzeczono zakaz prowadzenia działalności związanej </a:t>
            </a:r>
            <a:r>
              <a:rPr lang="pl-PL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wychowywaniem, leczeniem, edukacją małoletnich lub opieką nad nimi, lub obowiązek powstrzymywania się od przebywania </a:t>
            </a:r>
            <a:r>
              <a:rPr lang="pl-PL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określonych środowiskach lub miejscach, zakaz kontaktowania </a:t>
            </a:r>
            <a:r>
              <a:rPr lang="pl-PL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się z </a:t>
            </a:r>
            <a:r>
              <a:rPr lang="pl-PL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określonymi osobami lub zakaz opuszczania określonego miejsca pobytu bez zgody sądu</a:t>
            </a:r>
            <a:r>
              <a:rPr lang="pl-PL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65760" lvl="1" indent="-256032" algn="just"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	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					</a:t>
            </a:r>
            <a:r>
              <a:rPr lang="pl-PL" sz="2000" b="1" dirty="0" smtClean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000" b="1" dirty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art. </a:t>
            </a:r>
            <a:r>
              <a:rPr lang="pl-PL" sz="2000" b="1" dirty="0" smtClean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p)</a:t>
            </a:r>
            <a:r>
              <a:rPr lang="pl-PL" sz="2000" b="1" i="1" dirty="0" smtClean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000" b="1" i="1" dirty="0">
              <a:solidFill>
                <a:srgbClr val="2C0D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indent="-256032" algn="just">
              <a:defRPr/>
            </a:pP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ctr">
              <a:defRPr/>
            </a:pPr>
            <a:endParaRPr lang="pl-PL" b="1" dirty="0">
              <a:latin typeface="Arial" pitchFamily="34" charset="0"/>
              <a:cs typeface="Arial" pitchFamily="34" charset="0"/>
            </a:endParaRPr>
          </a:p>
          <a:p>
            <a:pPr marL="365760" indent="-256032">
              <a:defRPr/>
            </a:pP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marL="365760" indent="-256032"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43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03397" y="1700808"/>
            <a:ext cx="8352928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just"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marL="365760" indent="-256032" algn="just">
              <a:defRPr/>
            </a:pPr>
            <a:r>
              <a:rPr lang="pl-PL" sz="1600" b="1" dirty="0">
                <a:latin typeface="Arial" pitchFamily="34" charset="0"/>
                <a:cs typeface="Arial" pitchFamily="34" charset="0"/>
              </a:rPr>
              <a:t>	</a:t>
            </a: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r>
              <a:rPr lang="pl-PL" sz="2000" b="1" dirty="0">
                <a:latin typeface="Arial" pitchFamily="34" charset="0"/>
                <a:cs typeface="Arial" pitchFamily="34" charset="0"/>
              </a:rPr>
              <a:t>	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celu potwierdzenia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warunku niekaralności,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kandydat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wychowawcę lub kierownika formy wypoczynku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dzieci </a:t>
            </a:r>
            <a:b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młodzieży jest obowiązany przedstawić organizatorowi wypoczynku </a:t>
            </a: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dzieci i młodzieży: </a:t>
            </a:r>
          </a:p>
          <a:p>
            <a:pPr marL="909828" lvl="1" indent="-342900" algn="just">
              <a:buFont typeface="Arial" panose="020B0604020202020204" pitchFamily="34" charset="0"/>
              <a:buChar char="•"/>
              <a:defRPr/>
            </a:pPr>
            <a:r>
              <a:rPr lang="pl-PL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informację </a:t>
            </a:r>
            <a:r>
              <a:rPr lang="pl-P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z Krajowego Rejestru </a:t>
            </a:r>
            <a: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Karnego</a:t>
            </a:r>
            <a:r>
              <a:rPr lang="pl-PL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która zachowuje ważność przez okres 12 m-</a:t>
            </a:r>
            <a:r>
              <a:rPr lang="pl-PL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</a:t>
            </a:r>
            <a:r>
              <a:rPr lang="pl-PL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dnia jej wydania</a:t>
            </a:r>
          </a:p>
          <a:p>
            <a:pPr marL="1024128" lvl="2" algn="just">
              <a:defRPr/>
            </a:pPr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lub</a:t>
            </a:r>
            <a:endParaRPr lang="pl-P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9828" lvl="1" indent="-342900" algn="just">
              <a:buFont typeface="Arial" panose="020B0604020202020204" pitchFamily="34" charset="0"/>
              <a:buChar char="•"/>
              <a:defRPr/>
            </a:pPr>
            <a: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pisemne </a:t>
            </a:r>
            <a:r>
              <a:rPr lang="pl-PL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aktualne oświadczenie </a:t>
            </a:r>
            <a:r>
              <a:rPr lang="pl-PL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 niekaralności za powyższe przestępstwa, tylko w przypadku osób jednocześnie zatrudnionych na podstawie przepisów, które zawierają warunek niekaralności za przestępstwo popełnione umyślnie.</a:t>
            </a:r>
          </a:p>
          <a:p>
            <a:pPr marL="566928" lvl="1" algn="just">
              <a:defRPr/>
            </a:pPr>
            <a:endParaRPr lang="pl-PL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928" lvl="1" algn="just">
              <a:defRPr/>
            </a:pPr>
            <a:r>
              <a:rPr lang="pl-PL" sz="2000" b="1" dirty="0" smtClean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(art. 92p ust. 8)</a:t>
            </a:r>
            <a:r>
              <a:rPr lang="pl-PL" sz="2000" b="1" i="1" dirty="0" smtClean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65760" indent="-256032" algn="just">
              <a:defRPr/>
            </a:pPr>
            <a:r>
              <a:rPr lang="pl-PL" sz="2000" b="1" dirty="0">
                <a:latin typeface="Arial" pitchFamily="34" charset="0"/>
                <a:cs typeface="Arial" pitchFamily="34" charset="0"/>
              </a:rPr>
              <a:t>	</a:t>
            </a:r>
            <a:endParaRPr lang="pl-PL" sz="2000" b="1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ctr">
              <a:defRPr/>
            </a:pPr>
            <a:endParaRPr lang="pl-PL" b="1" dirty="0">
              <a:latin typeface="Arial" pitchFamily="34" charset="0"/>
              <a:cs typeface="Arial" pitchFamily="34" charset="0"/>
            </a:endParaRPr>
          </a:p>
          <a:p>
            <a:pPr marL="365760" indent="-256032">
              <a:defRPr/>
            </a:pP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marL="365760" indent="-256032">
              <a:defRPr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57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cs typeface="Arial" pitchFamily="34" charset="0"/>
            </a:endParaRPr>
          </a:p>
          <a:p>
            <a:pPr marL="457200" lvl="0" indent="-457200" algn="ctr">
              <a:buNone/>
            </a:pPr>
            <a:r>
              <a:rPr lang="pl-PL" sz="1600" dirty="0" smtClean="0">
                <a:cs typeface="Arial" pitchFamily="34" charset="0"/>
              </a:rPr>
              <a:t>	</a:t>
            </a:r>
          </a:p>
          <a:p>
            <a:pPr marL="457200" lvl="0" indent="-457200" algn="ctr">
              <a:buNone/>
            </a:pP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16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  <a:p>
            <a:pPr marL="457200" lvl="0" indent="-457200" algn="ctr">
              <a:buNone/>
            </a:pPr>
            <a:endParaRPr lang="pl-PL" sz="4400" b="1" dirty="0" smtClean="0">
              <a:solidFill>
                <a:schemeClr val="tx2"/>
              </a:solidFill>
              <a:cs typeface="Arial" pitchFamily="34" charset="0"/>
            </a:endParaRPr>
          </a:p>
          <a:p>
            <a:pPr marL="457200" lvl="0" indent="-457200" algn="ctr">
              <a:buNone/>
            </a:pPr>
            <a:r>
              <a:rPr lang="pl-PL" sz="4400" b="1" dirty="0" smtClean="0">
                <a:solidFill>
                  <a:schemeClr val="tx2"/>
                </a:solidFill>
                <a:cs typeface="Arial" pitchFamily="34" charset="0"/>
              </a:rPr>
              <a:t>Liczebność grupy wychowawczej</a:t>
            </a:r>
            <a:endParaRPr lang="pl-PL" sz="4400" b="1" dirty="0">
              <a:solidFill>
                <a:srgbClr val="2C0DE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01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903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1700808"/>
            <a:ext cx="903649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just">
              <a:defRPr/>
            </a:pPr>
            <a:endParaRPr lang="pl-PL" sz="20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LICZEBNOŚĆ GRUP WYCHOWAWCZYCH:</a:t>
            </a:r>
          </a:p>
          <a:p>
            <a:pPr marL="365760" indent="-256032" algn="just">
              <a:defRPr/>
            </a:pPr>
            <a:endParaRPr lang="pl-PL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l-PL" sz="1600" b="1" dirty="0">
                <a:latin typeface="Arial" pitchFamily="34" charset="0"/>
                <a:cs typeface="Arial" pitchFamily="34" charset="0"/>
              </a:rPr>
              <a:t>Liczba uczestników wypoczynku pozostających pod opieką jednego wychowawcy wypoczynku nie może przekraczać 20 osób.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przypadku grupy z dziećmi do 10 roku życia oraz grupy mieszanej, w której są dzieci do 10 roku życia, liczba uczestników wypoczynku pozostających pod opieką jednego wychowawcy wypoczynku nie może przekraczać 15 osób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pl-PL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Dopuszcza się udział nie więcej niż 2 uczestników niepełnosprawnych lub przewlekle chorych w grupie pozostającej pod opieką jednego wychowawcy </a:t>
            </a:r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wypoczynku.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pl-PL" sz="1600" b="1" dirty="0">
                <a:latin typeface="Arial" pitchFamily="34" charset="0"/>
                <a:cs typeface="Arial" pitchFamily="34" charset="0"/>
              </a:rPr>
              <a:t>	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						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(§ 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. ust. 1, 2 i 3)</a:t>
            </a:r>
            <a:endParaRPr lang="pl-PL" sz="1600" b="1" dirty="0">
              <a:solidFill>
                <a:srgbClr val="2C0DE3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defRPr/>
            </a:pPr>
            <a:endParaRPr lang="pl-PL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96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903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1762065"/>
            <a:ext cx="9036496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just">
              <a:defRPr/>
            </a:pPr>
            <a:endParaRPr lang="pl-PL" sz="11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r>
              <a:rPr lang="pl-PL" sz="20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LICZEBNOŚĆ GRUP WYCHOWAWCZYCH:</a:t>
            </a:r>
          </a:p>
          <a:p>
            <a:pPr algn="just">
              <a:defRPr/>
            </a:pP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przypadku wypoczynku organizowanego wyłącznie dla dzieci niepełnosprawnych lub przewlekle chorych liczba uczestników wypoczynku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b="1" dirty="0" smtClean="0">
                <a:latin typeface="Arial" pitchFamily="34" charset="0"/>
                <a:cs typeface="Arial" pitchFamily="34" charset="0"/>
              </a:rPr>
            </a:br>
            <a:r>
              <a:rPr lang="pl-PL" b="1" dirty="0" smtClean="0">
                <a:latin typeface="Arial" pitchFamily="34" charset="0"/>
                <a:cs typeface="Arial" pitchFamily="34" charset="0"/>
              </a:rPr>
              <a:t>w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grupie pozostającej pod opieką jednego wychowawcy wypoczynku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powinna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być zgodna z liczbą dzieci w oddziale przedszkola specjalnego, oddziale specjalnym w przedszkolu ogólnodostępnym, oddziale szkoły specjalnej oraz oddziale specjalnym odpowiednio w szkole podstawowej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ogólnodostępnej, gimnazjum ogólnodostępnym lub szkole ponadgimnazjalnej ogólnodostępnej, </a:t>
            </a:r>
            <a:r>
              <a:rPr lang="pl-PL" b="1" dirty="0">
                <a:latin typeface="Arial" pitchFamily="34" charset="0"/>
                <a:cs typeface="Arial" pitchFamily="34" charset="0"/>
              </a:rPr>
              <a:t>właściwej dla wieku tych uczestników, określonej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w przepisach wydanych na podstawie  art. 60 ust. 2 ustawy o systemie oświaty</a:t>
            </a:r>
            <a:r>
              <a:rPr lang="pl-P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			</a:t>
            </a:r>
            <a:r>
              <a:rPr lang="pl-PL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(§ </a:t>
            </a:r>
            <a:r>
              <a:rPr lang="pl-PL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pl-PL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ust. 3)</a:t>
            </a:r>
          </a:p>
          <a:p>
            <a:pPr algn="just">
              <a:lnSpc>
                <a:spcPct val="150000"/>
              </a:lnSpc>
              <a:defRPr/>
            </a:pP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Rozporządzenie MEN z dnia 17 marca 2017 r. w sprawie szczegółowej organizacji publicznych szkół i publicznych przedszkoli (Dz. U. z 2017 r., poz. 649 </a:t>
            </a:r>
            <a:r>
              <a:rPr lang="pl-PL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późn</a:t>
            </a: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zm</a:t>
            </a: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pl-PL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		</a:t>
            </a:r>
            <a:endParaRPr lang="pl-PL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4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7681" y="1410923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1700808"/>
            <a:ext cx="9036496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just">
              <a:defRPr/>
            </a:pPr>
            <a:endParaRPr lang="pl-PL" sz="11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LICZEBNOŚĆ GRUP WYCHOWAWCZYCH:</a:t>
            </a:r>
          </a:p>
          <a:p>
            <a:pPr marL="365760" indent="-256032" algn="just">
              <a:defRPr/>
            </a:pPr>
            <a:endParaRPr lang="pl-PL" sz="20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dzieci w oddziale przedszkola specjalnego i oddziale specjalnym w przedszkolu ogólnodostępnym wynosi</a:t>
            </a:r>
            <a:r>
              <a:rPr lang="pl-P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pl-PL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 oddziale dla dzieci z autyzmem, w tym z zespołem Aspergera - nie więcej niż 4;</a:t>
            </a:r>
          </a:p>
          <a:p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w oddziale dla dzieci z niepełnosprawnościami sprzężonymi - nie więcej niż 4;</a:t>
            </a:r>
          </a:p>
          <a:p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w oddziale dla dzieci niesłyszących i słabosłyszących - nie więcej niż 8;</a:t>
            </a:r>
          </a:p>
          <a:p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w oddziale dla dzieci z niepełnosprawnością intelektualną w stopniu umiarkowanym lub znacznym - nie więcej niż 8;</a:t>
            </a:r>
          </a:p>
          <a:p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w oddziale dla dzieci niewidomych i słabowidzących - nie więcej niż 10;</a:t>
            </a:r>
          </a:p>
          <a:p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w oddziale dla dzieci z niepełnosprawnością ruchową, w tym z afazją - nie więcej niż 12;</a:t>
            </a:r>
          </a:p>
          <a:p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w oddziale zorganizowanym dla dzieci z </a:t>
            </a:r>
            <a:r>
              <a:rPr lang="pl-P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różnymi niepełnosprawnościami, 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których mowa w pkt 1-6 - nie więcej niż 5.</a:t>
            </a:r>
            <a:endParaRPr lang="pl-PL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1600" b="1" dirty="0" smtClean="0"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pl-PL" sz="15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(rozporządzenie w sprawie 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szczegółowej organizacji publicznych szkół i publicznych 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przedszkoli</a:t>
            </a:r>
            <a:r>
              <a:rPr lang="pl-PL" sz="15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pl-PL" sz="15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pl-PL" sz="15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5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772400" cy="936103"/>
          </a:xfrm>
        </p:spPr>
        <p:txBody>
          <a:bodyPr/>
          <a:lstStyle/>
          <a:p>
            <a:r>
              <a:rPr lang="pl-P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Definicja wypoczynku</a:t>
            </a:r>
            <a:r>
              <a:rPr lang="pl-P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2492896"/>
            <a:ext cx="8784976" cy="3960440"/>
          </a:xfrm>
        </p:spPr>
        <p:txBody>
          <a:bodyPr/>
          <a:lstStyle/>
          <a:p>
            <a:pPr algn="l"/>
            <a:r>
              <a:rPr lang="pl-PL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</a:t>
            </a:r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czas ferii letnich i zimowych oraz wiosennej i zimowej przerwy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świątecznej.</a:t>
            </a: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Czas: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trwający nieprzerwanie co najmniej 2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dni.</a:t>
            </a: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Miejsce: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kraju lub za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granicą.</a:t>
            </a: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Forma: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np. kolonia, półkolonia, zimowisko, obóz,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biwak.</a:t>
            </a:r>
            <a:endParaRPr lang="pl-PL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Cel: </a:t>
            </a:r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rekreacyjny lub regeneracji sił fizycznych i psychicznych, połączony ze szkoleniem lub pogłębianiem wiedzy, rozwijaniem zainteresowań, uzdolnień lub kompetencji 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społecznych.</a:t>
            </a:r>
          </a:p>
          <a:p>
            <a:pPr algn="just"/>
            <a:r>
              <a:rPr lang="pl-PL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pl-PL" sz="2000" b="1" dirty="0" smtClean="0">
                <a:solidFill>
                  <a:srgbClr val="2C0D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(art. 92 a)</a:t>
            </a:r>
            <a:endParaRPr lang="pl-P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7903" y="1428736"/>
            <a:ext cx="8643998" cy="5429264"/>
          </a:xfrm>
        </p:spPr>
        <p:txBody>
          <a:bodyPr/>
          <a:lstStyle/>
          <a:p>
            <a:pPr marL="457200" indent="-457200">
              <a:buNone/>
            </a:pPr>
            <a:endParaRPr lang="pl-PL" sz="2000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>
              <a:buNone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	</a:t>
            </a:r>
            <a:endParaRPr lang="pl-PL" sz="1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0" y="1700808"/>
            <a:ext cx="903649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 algn="just">
              <a:defRPr/>
            </a:pPr>
            <a:endParaRPr lang="pl-PL" sz="1100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just">
              <a:defRPr/>
            </a:pPr>
            <a:r>
              <a:rPr lang="pl-PL" sz="20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LICZEBNOŚĆ GRUP WYCHOWAWCZYCH:</a:t>
            </a:r>
          </a:p>
          <a:p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uczniów w oddziale szkoły specjalnej i oddziale specjalnym w szkole ogólnodostępnej wynosi</a:t>
            </a:r>
            <a:r>
              <a:rPr lang="pl-P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l-P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w oddziale dla uczniów z autyzmem, w tym z zespołem Aspergera - nie więcej niż 4;</a:t>
            </a:r>
          </a:p>
          <a:p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w oddziale dla uczniów z niepełnosprawnościami sprzężonymi, z których jedną z niepełnosprawności jest niepełnosprawność intelektualna w stopniu umiarkowanym lub znacznym - nie więcej niż 4;</a:t>
            </a:r>
          </a:p>
          <a:p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w oddziale dla uczniów z niepełnosprawnościami sprzężonymi, z wyłączeniem uczniów z niepełnosprawnością intelektualną w stopniu umiarkowanym lub znacznym - nie więcej niż 6;</a:t>
            </a:r>
          </a:p>
          <a:p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w oddziale dla uczniów niesłyszących i słabosłyszących - nie więcej niż 8;</a:t>
            </a:r>
          </a:p>
          <a:p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5) w oddziale dla uczniów z niepełnosprawnością intelektualną w stopniu umiarkowanym lub znacznym - nie więcej niż 8;</a:t>
            </a:r>
          </a:p>
          <a:p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6) w oddziale dla uczniów niewidomych i słabowidzących - nie więcej niż 10;</a:t>
            </a:r>
          </a:p>
          <a:p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7) w oddziale dla uczniów z niepełnosprawnością ruchową, w tym z afazją - nie więcej niż 12;</a:t>
            </a:r>
          </a:p>
          <a:p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8) w oddziale dla uczniów z niepełnosprawnością intelektualną w stopniu lekkim - nie więcej niż 16;</a:t>
            </a:r>
          </a:p>
          <a:p>
            <a:r>
              <a:rPr lang="pl-PL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9) 9  w oddziale zorganizowanym dla uczniów z różnymi rodzajami niepełnosprawności, o których mowa w pkt 1, 3, 4 oraz pkt 6-8 - nie więcej niż 5</a:t>
            </a:r>
            <a:r>
              <a:rPr lang="pl-PL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15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(rozporządzenie </a:t>
            </a:r>
            <a:r>
              <a:rPr lang="pl-PL" sz="15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15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sprawie </a:t>
            </a:r>
            <a:r>
              <a:rPr lang="pl-PL" sz="14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w sprawie szczegółowej organizacji publicznych szkół i publicznych przedszkoli</a:t>
            </a:r>
            <a:r>
              <a:rPr lang="pl-PL" sz="15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pl-PL" sz="17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</a:t>
            </a:r>
            <a:endParaRPr lang="pl-PL" sz="17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896544"/>
          </a:xfrm>
        </p:spPr>
        <p:txBody>
          <a:bodyPr/>
          <a:lstStyle/>
          <a:p>
            <a:pPr marL="630936" lvl="2" indent="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30936" lvl="2" indent="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30936" lvl="2" indent="0" algn="ctr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30936" lvl="2" indent="0" algn="ctr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30936" lvl="2" indent="0" algn="ctr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3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30936" lvl="2" indent="0" algn="ctr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32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Załączniki do zgłoszenia</a:t>
            </a:r>
          </a:p>
        </p:txBody>
      </p:sp>
    </p:spTree>
    <p:extLst>
      <p:ext uri="{BB962C8B-B14F-4D97-AF65-F5344CB8AC3E}">
        <p14:creationId xmlns:p14="http://schemas.microsoft.com/office/powerpoint/2010/main" val="340909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96544"/>
          </a:xfrm>
        </p:spPr>
        <p:txBody>
          <a:bodyPr/>
          <a:lstStyle/>
          <a:p>
            <a:pPr marL="365760" lvl="0" indent="-256032" algn="ctr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r>
              <a:rPr lang="pl-PL" sz="2000" b="1" dirty="0">
                <a:latin typeface="Arial" pitchFamily="34" charset="0"/>
                <a:cs typeface="Arial" pitchFamily="34" charset="0"/>
              </a:rPr>
              <a:t>ZAŁĄCZNIKI DO FORMULARZA ZGŁOSZENIA WYPOCZYNKU:</a:t>
            </a:r>
          </a:p>
          <a:p>
            <a:pPr marL="514350" lvl="0" indent="-338138" eaLnBrk="1" fontAlgn="auto" hangingPunct="1">
              <a:spcBef>
                <a:spcPts val="400"/>
              </a:spcBef>
              <a:spcAft>
                <a:spcPts val="0"/>
              </a:spcAft>
              <a:buSzPct val="100000"/>
              <a:buFont typeface="+mj-lt"/>
              <a:buAutoNum type="arabicPeriod"/>
              <a:defRPr/>
            </a:pP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Organizowanego </a:t>
            </a: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 obiekcie hotelarskim:</a:t>
            </a:r>
          </a:p>
          <a:p>
            <a:pPr marL="859536" lvl="2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 2"/>
              <a:buChar char=""/>
              <a:defRPr/>
            </a:pPr>
            <a:r>
              <a:rPr lang="pl-PL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kopia opinii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właściwego 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miejscowo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komendanta powiatowego 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miejskiego) 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Państwowej Straży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Pożarnej potwierdzającej spełnianie przez obiekt wymagań ochrony przeciwpożarowej</a:t>
            </a:r>
            <a:endParaRPr lang="pl-PL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59536" lvl="2" eaLnBrk="1" fontAlgn="auto" hangingPunct="1">
              <a:spcBef>
                <a:spcPts val="350"/>
              </a:spcBef>
              <a:spcAft>
                <a:spcPts val="0"/>
              </a:spcAft>
              <a:buClr>
                <a:srgbClr val="DA1F28"/>
              </a:buClr>
              <a:buSzPct val="100000"/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				 </a:t>
            </a:r>
            <a:r>
              <a:rPr lang="pl-PL" sz="14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(§ </a:t>
            </a:r>
            <a:r>
              <a:rPr lang="pl-PL" sz="14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pl-PL" sz="14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ust. </a:t>
            </a:r>
            <a:r>
              <a:rPr lang="pl-PL" sz="14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5 pkt 1)</a:t>
            </a:r>
            <a:endParaRPr lang="pl-PL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lvl="2" indent="-338138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 2"/>
              <a:buAutoNum type="arabicPeriod" startAt="2"/>
              <a:defRPr/>
            </a:pPr>
            <a:r>
              <a:rPr lang="pl-PL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Organizowanego w obiekcie używanym </a:t>
            </a:r>
            <a: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okazjonalnie </a:t>
            </a:r>
            <a:br>
              <a:rPr lang="pl-PL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(z wyłączeniem wypoczynku organizowanego w szkołach </a:t>
            </a:r>
            <a:b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placówkach):</a:t>
            </a:r>
            <a:endParaRPr lang="pl-PL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859536" lvl="2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 2"/>
              <a:buChar char=""/>
              <a:defRPr/>
            </a:pPr>
            <a:r>
              <a:rPr lang="pl-PL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kopia opinii 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właściwego miejscowo komendanta powiatowego (miejskiego) Państwowej Straży Pożarnej potwierdzającej spełnianie przez obiekt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lub teren wymagań 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ochrony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przeciwpożarowej,</a:t>
            </a:r>
            <a:endParaRPr lang="pl-PL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890905" lvl="3" indent="-250825" algn="just" eaLnBrk="1" fontAlgn="auto" hangingPunct="1">
              <a:spcBef>
                <a:spcPts val="350"/>
              </a:spcBef>
              <a:spcAft>
                <a:spcPts val="0"/>
              </a:spcAft>
              <a:buFont typeface="Wingdings 2"/>
              <a:buChar char=""/>
              <a:defRPr/>
            </a:pPr>
            <a:r>
              <a:rPr lang="pl-PL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szkic </a:t>
            </a:r>
            <a:r>
              <a:rPr lang="pl-PL" sz="1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poszczególnych pomieszczeń 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obiektu z określeniem ich funkcji, </a:t>
            </a:r>
            <a:b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 szczególności pomieszczenia do spania, stołówki, pomieszczeń do zajęć wychowawczo-rekreacyjnych i sanitariatów.</a:t>
            </a:r>
            <a:endParaRPr lang="pl-PL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165225" lvl="4" indent="-250825" eaLnBrk="1" fontAlgn="auto" hangingPunct="1">
              <a:spcBef>
                <a:spcPts val="350"/>
              </a:spcBef>
              <a:spcAft>
                <a:spcPts val="0"/>
              </a:spcAft>
              <a:buClr>
                <a:srgbClr val="DA1F28"/>
              </a:buClr>
              <a:buNone/>
              <a:defRPr/>
            </a:pPr>
            <a:r>
              <a:rPr lang="pl-PL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			 </a:t>
            </a:r>
            <a:r>
              <a:rPr lang="pl-PL" sz="14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(§ 2. ust. 5 pkt </a:t>
            </a:r>
            <a:r>
              <a:rPr lang="pl-PL" sz="14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2)</a:t>
            </a:r>
            <a:endParaRPr lang="pl-PL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165225" lvl="4" indent="-250825" eaLnBrk="1" fontAlgn="auto" hangingPunct="1">
              <a:spcBef>
                <a:spcPts val="350"/>
              </a:spcBef>
              <a:spcAft>
                <a:spcPts val="0"/>
              </a:spcAft>
              <a:buClr>
                <a:srgbClr val="DA1F28"/>
              </a:buClr>
              <a:buNone/>
              <a:defRPr/>
            </a:pPr>
            <a:endParaRPr lang="pl-PL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8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772816"/>
            <a:ext cx="8856984" cy="5085184"/>
          </a:xfrm>
        </p:spPr>
        <p:txBody>
          <a:bodyPr/>
          <a:lstStyle/>
          <a:p>
            <a:pPr marL="365760" lvl="0" indent="-256032" algn="ctr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r>
              <a:rPr lang="pl-PL" sz="2000" b="1" dirty="0">
                <a:latin typeface="Arial" pitchFamily="34" charset="0"/>
                <a:cs typeface="Arial" pitchFamily="34" charset="0"/>
              </a:rPr>
              <a:t>ZAŁĄCZNIKI DO FORMULARZA ZGŁOSZENIA WYPOCZYNKU:</a:t>
            </a:r>
          </a:p>
          <a:p>
            <a:pPr marL="457200" lvl="4" indent="-280988" eaLnBrk="1" fontAlgn="auto" hangingPunct="1">
              <a:spcBef>
                <a:spcPts val="350"/>
              </a:spcBef>
              <a:spcAft>
                <a:spcPts val="0"/>
              </a:spcAft>
              <a:buFont typeface="Wingdings 2"/>
              <a:buAutoNum type="arabicPeriod" startAt="3"/>
              <a:defRPr/>
            </a:pP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Bez stałej infrastruktury komunalnej, </a:t>
            </a: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szczególności </a:t>
            </a: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wypoczynku organizowanego w formie biwaku:</a:t>
            </a:r>
          </a:p>
          <a:p>
            <a:pPr marL="859536" lvl="2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 2"/>
              <a:buChar char=""/>
              <a:defRPr/>
            </a:pPr>
            <a:r>
              <a:rPr lang="pl-PL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kopia opinii </a:t>
            </a:r>
            <a:r>
              <a:rPr lang="pl-PL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właściwego miejscowo komendanta powiatowego (miejskiego) Państwowej Straży Pożarnej potwierdzającej spełnianie przez obiekt lub teren wymagań ochrony przeciwpożarowej,</a:t>
            </a:r>
          </a:p>
          <a:p>
            <a:pPr marL="890905" lvl="3" indent="-250825" algn="just" eaLnBrk="1" fontAlgn="auto" hangingPunct="1">
              <a:spcBef>
                <a:spcPts val="350"/>
              </a:spcBef>
              <a:spcAft>
                <a:spcPts val="0"/>
              </a:spcAft>
              <a:buFont typeface="Wingdings 2"/>
              <a:buChar char=""/>
              <a:defRPr/>
            </a:pPr>
            <a:r>
              <a:rPr lang="pl-PL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szkic poszczególnych pomieszczeń </a:t>
            </a:r>
            <a:r>
              <a:rPr lang="pl-PL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obiektu z określeniem ich funkcji, w szczególności pomieszczenia do spania, stołówki, pomieszczeń do zajęć wychowawczo-rekreacyjnych i </a:t>
            </a:r>
            <a:r>
              <a:rPr lang="pl-PL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sanitariatów</a:t>
            </a:r>
            <a:r>
              <a:rPr lang="pl-PL" sz="16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640080" lvl="3" indent="0" algn="just" eaLnBrk="1" fontAlgn="auto" hangingPunct="1">
              <a:spcBef>
                <a:spcPts val="350"/>
              </a:spcBef>
              <a:spcAft>
                <a:spcPts val="0"/>
              </a:spcAft>
              <a:buNone/>
              <a:defRPr/>
            </a:pPr>
            <a:r>
              <a:rPr lang="pl-PL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	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(§ 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2. ust. 5 pkt 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3)</a:t>
            </a:r>
            <a:endParaRPr lang="pl-PL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6212" lvl="4" indent="0" eaLnBrk="1" fontAlgn="auto" hangingPunct="1">
              <a:spcBef>
                <a:spcPts val="350"/>
              </a:spcBef>
              <a:spcAft>
                <a:spcPts val="0"/>
              </a:spcAft>
              <a:buNone/>
              <a:defRPr/>
            </a:pP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4.  Obóz wędrowny:</a:t>
            </a:r>
            <a:endParaRPr lang="pl-PL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59536" lvl="2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 2"/>
              <a:buChar char=""/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mapa </a:t>
            </a:r>
            <a:r>
              <a:rPr lang="pl-PL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trasy ze wskazaniem terminu i miejsca noclegu.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										(§ 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2. ust. 5 pkt 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4)</a:t>
            </a:r>
            <a:endParaRPr lang="pl-PL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indent="-169164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5. Półkolonie organizowane w innych obiektach niż szkoła i placówka:</a:t>
            </a:r>
          </a:p>
          <a:p>
            <a:pPr marL="916686" lvl="2" indent="-28575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  <a:defRPr/>
            </a:pPr>
            <a:r>
              <a:rPr lang="pl-PL" sz="1400" b="1" dirty="0" smtClean="0">
                <a:latin typeface="Arial" pitchFamily="34" charset="0"/>
                <a:cs typeface="Arial" pitchFamily="34" charset="0"/>
              </a:rPr>
              <a:t>kopia </a:t>
            </a:r>
            <a:r>
              <a:rPr lang="pl-PL" sz="1400" b="1" dirty="0">
                <a:latin typeface="Arial" pitchFamily="34" charset="0"/>
                <a:cs typeface="Arial" pitchFamily="34" charset="0"/>
              </a:rPr>
              <a:t>opinii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właściwego miejscowo komendanta powiatowego (miejskiego) Państwowej Straży Pożarnej potwierdzającej spełnianie przez obiekt lub teren wymagań ochrony przeciwpożarowej,</a:t>
            </a:r>
          </a:p>
          <a:p>
            <a:pPr marL="925830" lvl="3" indent="-285750" algn="just" eaLnBrk="1" fontAlgn="auto" hangingPunct="1">
              <a:spcBef>
                <a:spcPts val="3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1400" b="1" dirty="0">
                <a:latin typeface="Arial" pitchFamily="34" charset="0"/>
                <a:cs typeface="Arial" pitchFamily="34" charset="0"/>
              </a:rPr>
              <a:t>szkic poszczególnych pomieszczeń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obiektu z określeniem ich funkcji, w </a:t>
            </a:r>
            <a:r>
              <a:rPr lang="pl-PL" sz="1400" dirty="0" smtClean="0">
                <a:latin typeface="Arial" pitchFamily="34" charset="0"/>
                <a:cs typeface="Arial" pitchFamily="34" charset="0"/>
              </a:rPr>
              <a:t>szczególności, </a:t>
            </a:r>
            <a:r>
              <a:rPr lang="pl-PL" sz="1400" dirty="0">
                <a:latin typeface="Arial" pitchFamily="34" charset="0"/>
                <a:cs typeface="Arial" pitchFamily="34" charset="0"/>
              </a:rPr>
              <a:t>stołówki, pomieszczeń </a:t>
            </a:r>
            <a:r>
              <a:rPr lang="pl-PL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do zajęć wychowawczo-rekreacyjnych i sanitariatów</a:t>
            </a:r>
            <a:r>
              <a:rPr lang="pl-PL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-169164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20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7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896544"/>
          </a:xfrm>
        </p:spPr>
        <p:txBody>
          <a:bodyPr/>
          <a:lstStyle/>
          <a:p>
            <a:pPr marL="630936" lvl="2" indent="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30936" lvl="2" indent="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30936" lvl="2" indent="0" algn="ctr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30936" lvl="2" indent="0" algn="ctr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16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630936" lvl="2" indent="0" algn="ctr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OPINIA PAŃSTWOWEJ STRAŻY POŻARNEJ </a:t>
            </a:r>
          </a:p>
          <a:p>
            <a:pPr marL="630936" lvl="2" indent="0" algn="ctr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JEST WAŻNA 3 LATA OD MOMENTU JEJ WYDANIA</a:t>
            </a:r>
          </a:p>
          <a:p>
            <a:pPr marL="630936" lvl="2" indent="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	</a:t>
            </a:r>
          </a:p>
          <a:p>
            <a:pPr marL="630936" lvl="2" indent="0" algn="just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1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(art. 92c </a:t>
            </a:r>
            <a:r>
              <a:rPr lang="pl-PL" sz="1600" b="1" dirty="0">
                <a:latin typeface="Arial" pitchFamily="34" charset="0"/>
                <a:cs typeface="Arial" pitchFamily="34" charset="0"/>
              </a:rPr>
              <a:t>u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st. 3)</a:t>
            </a:r>
          </a:p>
        </p:txBody>
      </p:sp>
    </p:spTree>
    <p:extLst>
      <p:ext uri="{BB962C8B-B14F-4D97-AF65-F5344CB8AC3E}">
        <p14:creationId xmlns:p14="http://schemas.microsoft.com/office/powerpoint/2010/main" val="13972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896544"/>
          </a:xfrm>
        </p:spPr>
        <p:txBody>
          <a:bodyPr/>
          <a:lstStyle/>
          <a:p>
            <a:pPr marL="365760" lvl="0" indent="-256032" algn="ctr" eaLnBrk="1" fontAlgn="auto" hangingPunct="1"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None/>
              <a:defRPr/>
            </a:pPr>
            <a:r>
              <a:rPr lang="pl-PL" sz="2000" b="1" dirty="0">
                <a:latin typeface="Arial" panose="020B0604020202020204" pitchFamily="34" charset="0"/>
                <a:cs typeface="Arial" pitchFamily="34" charset="0"/>
              </a:rPr>
              <a:t>ZAŁĄCZNIKI DO FORMULARZA ZGŁOSZENIA WYPOCZYNKU:</a:t>
            </a:r>
          </a:p>
          <a:p>
            <a:pPr marL="1165225" lvl="4" indent="-250825" eaLnBrk="1" fontAlgn="auto" hangingPunct="1">
              <a:spcBef>
                <a:spcPts val="350"/>
              </a:spcBef>
              <a:spcAft>
                <a:spcPts val="0"/>
              </a:spcAft>
              <a:buClr>
                <a:srgbClr val="DA1F28"/>
              </a:buClr>
              <a:buNone/>
              <a:defRPr/>
            </a:pPr>
            <a:endParaRPr lang="pl-PL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6212" lvl="4" indent="0" eaLnBrk="1" fontAlgn="auto" hangingPunct="1">
              <a:spcBef>
                <a:spcPts val="350"/>
              </a:spcBef>
              <a:spcAft>
                <a:spcPts val="0"/>
              </a:spcAft>
              <a:buNone/>
              <a:defRPr/>
            </a:pPr>
            <a:r>
              <a:rPr lang="pl-PL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5.  Wypoczynek za granicą:</a:t>
            </a:r>
          </a:p>
          <a:p>
            <a:pPr algn="just">
              <a:buFont typeface="+mj-lt"/>
              <a:buAutoNum type="arabicParenR"/>
            </a:pP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przypadku organizowania wypoczynku w </a:t>
            </a:r>
            <a:r>
              <a:rPr lang="pl-PL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obiekcie używanym okazjonalnie oraz bez stałej infrastruktury komunalnej - szkic poszczególnych pomieszczeń</a:t>
            </a: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obiektu, z określeniem ich funkcji, w szczególności pomieszczenia do spania, stołówki, pomieszczeń do zajęć wychowawczo-rekreacyjnych </a:t>
            </a: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sanitariatów;</a:t>
            </a:r>
          </a:p>
          <a:p>
            <a:pPr algn="just">
              <a:buFont typeface="+mj-lt"/>
              <a:buAutoNum type="arabicParenR"/>
            </a:pPr>
            <a:r>
              <a:rPr lang="pl-PL" sz="1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przypadku organizowania </a:t>
            </a:r>
            <a:r>
              <a:rPr lang="pl-PL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wypoczynku o charakterze wędrownym - mapę trasy ze wskazaniem terminu i miejsca noclegu;</a:t>
            </a:r>
            <a:endParaRPr lang="pl-PL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+mj-lt"/>
              <a:buAutoNum type="arabicParenR"/>
            </a:pPr>
            <a:r>
              <a:rPr lang="pl-PL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oświadczenie </a:t>
            </a:r>
            <a:r>
              <a:rPr lang="pl-PL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zawarciu umowy ubezpieczenia</a:t>
            </a: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następstw </a:t>
            </a:r>
            <a:r>
              <a:rPr lang="pl-PL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nieszczęśliwych wypadków i kosztów leczenia</a:t>
            </a:r>
            <a:r>
              <a:rPr lang="pl-PL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granicą na rzecz uczestników wypoczynku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3" indent="0" algn="just">
              <a:buNone/>
            </a:pP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							(§ 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2. ust. 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pl-PL" sz="16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pkt </a:t>
            </a:r>
            <a:r>
              <a:rPr lang="pl-PL" sz="16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3)</a:t>
            </a:r>
            <a:endParaRPr lang="pl-PL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68680" lvl="3" algn="just" eaLnBrk="1" fontAlgn="auto" hangingPunct="1">
              <a:spcBef>
                <a:spcPts val="350"/>
              </a:spcBef>
              <a:spcAft>
                <a:spcPts val="0"/>
              </a:spcAft>
              <a:buFont typeface="+mj-lt"/>
              <a:buAutoNum type="arabicParenR"/>
              <a:defRPr/>
            </a:pPr>
            <a:endParaRPr lang="pl-PL" sz="12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1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896544"/>
          </a:xfrm>
        </p:spPr>
        <p:txBody>
          <a:bodyPr/>
          <a:lstStyle/>
          <a:p>
            <a:pPr marL="0" indent="-169164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2800" b="1" dirty="0" smtClean="0">
                <a:solidFill>
                  <a:srgbClr val="2D91C3"/>
                </a:solidFill>
                <a:latin typeface="Arial" pitchFamily="34" charset="0"/>
                <a:cs typeface="Arial" pitchFamily="34" charset="0"/>
              </a:rPr>
              <a:t>Dokumentacja wypoczynku:</a:t>
            </a:r>
          </a:p>
          <a:p>
            <a:pPr marL="573786" lvl="1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Zgłoszenie wypoczynku wraz z załącznikami</a:t>
            </a:r>
          </a:p>
          <a:p>
            <a:pPr marL="573786" lvl="1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Potwierdzenie umieszczenia wypoczynku w bazie</a:t>
            </a:r>
          </a:p>
          <a:p>
            <a:pPr marL="573786" lvl="1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Informacje o zmianach przesłane kuratorowi oświaty</a:t>
            </a:r>
          </a:p>
          <a:p>
            <a:pPr marL="573786" lvl="1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Kserokopie dokumentów potwierdzające kwalifikacje kierownika,  wychowawców i innych osób prowadzących zajęcia z uczestnikami wypoczynku</a:t>
            </a:r>
          </a:p>
          <a:p>
            <a:pPr marL="573786" lvl="1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Karty kwalifikacyjne wszystkich uczestników wypoczynku</a:t>
            </a:r>
          </a:p>
          <a:p>
            <a:pPr marL="573786" lvl="1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Program wypoczynku</a:t>
            </a:r>
          </a:p>
          <a:p>
            <a:pPr marL="573786" lvl="1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Dokumentacja medyczna</a:t>
            </a:r>
          </a:p>
          <a:p>
            <a:pPr marL="573786" lvl="1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Dzienniki zajęć każdej grupy</a:t>
            </a:r>
          </a:p>
          <a:p>
            <a:pPr marL="573786" lvl="1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Protokoły powypadkowe w przypadku ich zaistnienia</a:t>
            </a:r>
          </a:p>
          <a:p>
            <a:pPr marL="573786" lvl="1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Dokumentacja finansowa</a:t>
            </a:r>
          </a:p>
          <a:p>
            <a:pPr marL="573786" lvl="1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pl-PL" sz="1600" dirty="0">
              <a:latin typeface="Arial" pitchFamily="34" charset="0"/>
              <a:cs typeface="Arial" pitchFamily="34" charset="0"/>
            </a:endParaRPr>
          </a:p>
          <a:p>
            <a:pPr marL="288036" lvl="1" indent="0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Dokumentację wypoczynku organizator przechowuje przez okres 5 lat od dnia usunięcia zgłoszenia z bazy wypoczynku.</a:t>
            </a:r>
          </a:p>
          <a:p>
            <a:pPr marL="288036" lvl="1" indent="0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r>
              <a:rPr lang="pl-PL" sz="16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	</a:t>
            </a:r>
            <a:r>
              <a:rPr lang="pl-PL" sz="1600" b="1" i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(art. 92h. ust. 4) </a:t>
            </a:r>
          </a:p>
          <a:p>
            <a:pPr marL="288036" lvl="1" indent="0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None/>
              <a:defRPr/>
            </a:pPr>
            <a:endParaRPr lang="pl-PL" sz="16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3736" eaLnBrk="1" fontAlgn="auto" hangingPunct="1">
              <a:spcBef>
                <a:spcPts val="35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  <a:defRPr/>
            </a:pPr>
            <a:endParaRPr lang="pl-PL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8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328592"/>
          </a:xfrm>
        </p:spPr>
        <p:txBody>
          <a:bodyPr/>
          <a:lstStyle/>
          <a:p>
            <a:pPr marL="0" indent="0" algn="ctr">
              <a:buNone/>
            </a:pPr>
            <a:endParaRPr lang="pl-PL" sz="12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l-PL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l-PL" sz="2400" dirty="0" smtClean="0">
                <a:latin typeface="Arial" pitchFamily="34" charset="0"/>
                <a:cs typeface="Arial" pitchFamily="34" charset="0"/>
              </a:rPr>
              <a:t>INFORMACJE MOŻNA UZYSKAĆ POD NUMEREM TELEFONU:</a:t>
            </a:r>
          </a:p>
        </p:txBody>
      </p:sp>
      <p:sp>
        <p:nvSpPr>
          <p:cNvPr id="2" name="Prostokąt 1"/>
          <p:cNvSpPr/>
          <p:nvPr/>
        </p:nvSpPr>
        <p:spPr>
          <a:xfrm>
            <a:off x="2411760" y="3284984"/>
            <a:ext cx="4572000" cy="26554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07000"/>
              </a:lnSpc>
              <a:spcAft>
                <a:spcPts val="750"/>
              </a:spcAft>
            </a:pP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Czesław Ziemniak</a:t>
            </a:r>
            <a:b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e-mail: </a:t>
            </a:r>
            <a:r>
              <a:rPr lang="pl-PL" sz="1600" dirty="0">
                <a:solidFill>
                  <a:srgbClr val="4169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czeslaw.ziemniak@kuratorium.waw.pl</a:t>
            </a: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tel. 48 362 08 12  </a:t>
            </a: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750"/>
              </a:spcAft>
            </a:pP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Anna Laskowska</a:t>
            </a:r>
            <a:b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e-mail: </a:t>
            </a:r>
            <a:r>
              <a:rPr lang="pl-PL" sz="1600" dirty="0">
                <a:solidFill>
                  <a:srgbClr val="4169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anna.laskowska@kuratorium.waw.pl</a:t>
            </a: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tel. 22 551 24 00 wew. 4022</a:t>
            </a: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750"/>
              </a:spcAft>
            </a:pP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Anna Krzyczkowska</a:t>
            </a:r>
            <a:b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e-mail: </a:t>
            </a:r>
            <a:r>
              <a:rPr lang="pl-PL" sz="1600" dirty="0">
                <a:solidFill>
                  <a:srgbClr val="4169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anna.krzyczkowska@kuratorium.waw.pl</a:t>
            </a: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tel. 22 551 24 00 wew. 3023</a:t>
            </a: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3644904"/>
              </p:ext>
            </p:extLst>
          </p:nvPr>
        </p:nvGraphicFramePr>
        <p:xfrm>
          <a:off x="1" y="1772816"/>
          <a:ext cx="9134668" cy="5085184"/>
        </p:xfrm>
        <a:graphic>
          <a:graphicData uri="http://schemas.openxmlformats.org/drawingml/2006/table">
            <a:tbl>
              <a:tblPr firstRow="1" firstCol="1" bandRow="1"/>
              <a:tblGrid>
                <a:gridCol w="9134668">
                  <a:extLst>
                    <a:ext uri="{9D8B030D-6E8A-4147-A177-3AD203B41FA5}">
                      <a16:colId xmlns:a16="http://schemas.microsoft.com/office/drawing/2014/main" val="3607616820"/>
                    </a:ext>
                  </a:extLst>
                </a:gridCol>
              </a:tblGrid>
              <a:tr h="50851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pl-PL" sz="1600" b="1" dirty="0" smtClean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Delegatura w Ciechanowie</a:t>
                      </a:r>
                      <a:r>
                        <a:rPr lang="pl-PL" sz="1600" dirty="0" smtClean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pl-PL" sz="1600" dirty="0" smtClean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600" dirty="0" smtClean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Teresa Malinowska</a:t>
                      </a:r>
                      <a:br>
                        <a:rPr lang="pl-PL" sz="1600" dirty="0" smtClean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600" dirty="0" smtClean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e-mail: </a:t>
                      </a:r>
                      <a:r>
                        <a:rPr lang="pl-PL" sz="1600" u="none" strike="noStrike" dirty="0" smtClean="0">
                          <a:solidFill>
                            <a:srgbClr val="4169E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2"/>
                        </a:rPr>
                        <a:t>teresa.malinowska@kuratorium.waw.pl</a:t>
                      </a:r>
                      <a:r>
                        <a:rPr lang="pl-PL" sz="1600" dirty="0" smtClean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lang="pl-PL" sz="1600" dirty="0" smtClean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600" dirty="0" smtClean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tel. 23 672 44 71 wew. 28</a:t>
                      </a:r>
                      <a:endParaRPr lang="pl-PL" sz="16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750"/>
                        </a:spcAft>
                      </a:pPr>
                      <a:r>
                        <a:rPr lang="pl-PL" sz="1600" b="1" dirty="0" smtClean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Delegatura </a:t>
                      </a:r>
                      <a:r>
                        <a:rPr lang="pl-PL" sz="1600" b="1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 Ostrołęce</a:t>
                      </a:r>
                      <a:r>
                        <a:rPr lang="pl-PL" sz="1600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pl-PL" sz="1600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600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Teresa Michalak</a:t>
                      </a:r>
                      <a:br>
                        <a:rPr lang="pl-PL" sz="1600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600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e-mail: </a:t>
                      </a:r>
                      <a:r>
                        <a:rPr lang="pl-PL" sz="1600" u="none" strike="noStrike" dirty="0">
                          <a:solidFill>
                            <a:srgbClr val="4169E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hlinkClick r:id="rId3"/>
                        </a:rPr>
                        <a:t>teresa.michalak@kuratorium.waw.pl</a:t>
                      </a:r>
                      <a:r>
                        <a:rPr lang="pl-PL" sz="1600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br>
                        <a:rPr lang="pl-PL" sz="1600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</a:br>
                      <a:r>
                        <a:rPr lang="pl-PL" sz="1600" dirty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tel. 29 760 42 91 wew. </a:t>
                      </a:r>
                      <a:r>
                        <a:rPr lang="pl-PL" sz="1600" dirty="0" smtClean="0">
                          <a:solidFill>
                            <a:srgbClr val="666666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121</a:t>
                      </a:r>
                      <a:endParaRPr lang="pl-P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9457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215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750"/>
              </a:spcAft>
            </a:pPr>
            <a:endParaRPr lang="pl-PL" sz="1100" b="1" dirty="0">
              <a:solidFill>
                <a:srgbClr val="6666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endParaRPr lang="pl-PL" sz="1400" b="1" dirty="0" smtClean="0">
              <a:solidFill>
                <a:srgbClr val="66666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pl-PL" sz="1600" b="1" dirty="0" smtClean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Delegatura </a:t>
            </a:r>
            <a:r>
              <a:rPr lang="pl-PL" sz="1600" b="1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 Płocku</a:t>
            </a: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Barbara Kubacka</a:t>
            </a:r>
            <a:b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e-mail: </a:t>
            </a:r>
            <a:r>
              <a:rPr lang="pl-PL" sz="1600" dirty="0">
                <a:solidFill>
                  <a:srgbClr val="4169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2"/>
              </a:rPr>
              <a:t>barbara.kubacka@kuratorium.waw.pl</a:t>
            </a: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tel. 24 262 64 50 wew. 404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pl-PL" sz="1600" b="1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Delegatura w Radomiu</a:t>
            </a: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Grażyna Nogalska</a:t>
            </a:r>
            <a:b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e-mail: </a:t>
            </a:r>
            <a:r>
              <a:rPr lang="pl-PL" sz="1600" dirty="0">
                <a:solidFill>
                  <a:srgbClr val="4169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grazyna.nogalska@kuratorium.waw.pl</a:t>
            </a: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tel. 48 362 08 11</a:t>
            </a:r>
            <a:endParaRPr lang="pl-PL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7000"/>
              </a:lnSpc>
              <a:spcAft>
                <a:spcPts val="750"/>
              </a:spcAft>
              <a:buNone/>
            </a:pPr>
            <a:r>
              <a:rPr lang="pl-PL" sz="1600" b="1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Delegatura w Siedlcach</a:t>
            </a: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Agnieszka Jankowska</a:t>
            </a:r>
            <a:b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6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e-mail: </a:t>
            </a:r>
            <a:r>
              <a:rPr lang="pl-PL" sz="1600" dirty="0">
                <a:solidFill>
                  <a:srgbClr val="4169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agnieszka.jankowska@kuratorium.w</a:t>
            </a:r>
            <a:r>
              <a:rPr lang="pl-PL" sz="1400" dirty="0">
                <a:solidFill>
                  <a:srgbClr val="4169E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aw.pl</a:t>
            </a:r>
            <a:r>
              <a:rPr lang="pl-PL" sz="14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br>
              <a:rPr lang="pl-PL" sz="14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400" dirty="0">
                <a:solidFill>
                  <a:srgbClr val="6666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tel. 25 632 60 00 wew. 110</a:t>
            </a:r>
            <a:endParaRPr lang="pl-PL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44824"/>
            <a:ext cx="8856984" cy="4896544"/>
          </a:xfrm>
        </p:spPr>
        <p:txBody>
          <a:bodyPr/>
          <a:lstStyle/>
          <a:p>
            <a:pPr marL="176212" lvl="4" indent="0" eaLnBrk="1" fontAlgn="auto" hangingPunct="1">
              <a:spcBef>
                <a:spcPts val="350"/>
              </a:spcBef>
              <a:spcAft>
                <a:spcPts val="0"/>
              </a:spcAft>
              <a:buNone/>
              <a:defRPr/>
            </a:pPr>
            <a:endParaRPr lang="pl-PL" sz="22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6212" lvl="4" indent="0" algn="ctr" eaLnBrk="1" fontAlgn="auto" hangingPunct="1">
              <a:spcBef>
                <a:spcPts val="350"/>
              </a:spcBef>
              <a:spcAft>
                <a:spcPts val="0"/>
              </a:spcAft>
              <a:buNone/>
              <a:defRPr/>
            </a:pPr>
            <a:r>
              <a:rPr lang="pl-PL" sz="24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Wypoczynek nie podlegający przepisom ustawy</a:t>
            </a:r>
          </a:p>
          <a:p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Przepisom ustawy nie podlega wypoczynek organizowany dla dzieci własnych lub dzieci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znajomych,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przez rodzinę lub osoby znane rodzicom osobiście.</a:t>
            </a:r>
          </a:p>
          <a:p>
            <a:pPr algn="just"/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Przez rodzinę, </a:t>
            </a:r>
            <a:r>
              <a:rPr lang="pl-PL" sz="1800" b="1" dirty="0">
                <a:latin typeface="Arial" panose="020B0604020202020204" pitchFamily="34" charset="0"/>
                <a:cs typeface="Arial" panose="020B0604020202020204" pitchFamily="34" charset="0"/>
              </a:rPr>
              <a:t>należy rozumieć osoby spokrewnione albo osoby niespokrewnione pozostające w faktycznym związku, wspólnie zamieszkujące i </a:t>
            </a:r>
            <a:r>
              <a:rPr lang="pl-P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gospodarujące.</a:t>
            </a:r>
          </a:p>
          <a:p>
            <a:pPr algn="just"/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							(art</a:t>
            </a:r>
            <a:r>
              <a:rPr lang="pl-PL" sz="18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. 92a ust. 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2)</a:t>
            </a:r>
            <a:endParaRPr lang="pl-P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45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792088"/>
          </a:xfrm>
        </p:spPr>
        <p:txBody>
          <a:bodyPr/>
          <a:lstStyle/>
          <a:p>
            <a:r>
              <a:rPr lang="pl-P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art. 92c.</a:t>
            </a:r>
            <a:b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Organizatorem wypoczynku mogą być:</a:t>
            </a: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pl-PL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784976" cy="4104456"/>
          </a:xfrm>
        </p:spPr>
        <p:txBody>
          <a:bodyPr/>
          <a:lstStyle/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pl-PL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szkoły </a:t>
            </a:r>
            <a:r>
              <a:rPr lang="pl-PL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 placówki;</a:t>
            </a: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przedsiębiorcy </a:t>
            </a:r>
            <a:r>
              <a:rPr lang="pl-PL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wpisani do rejestru organizatorów turystyki i pośredników turystycznych, o którym mowa w art. 4 ust. 1 ustawy z dnia 29 sierpnia 1997 r. </a:t>
            </a: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pl-PL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usługach turystycznych </a:t>
            </a:r>
            <a:r>
              <a:rPr lang="pl-PL" sz="1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1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t.j</a:t>
            </a:r>
            <a:r>
              <a:rPr lang="pl-PL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Dz. U. z 2019 r. poz. 238 z </a:t>
            </a:r>
            <a:r>
              <a:rPr lang="pl-PL" sz="1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późn</a:t>
            </a:r>
            <a:r>
              <a:rPr lang="pl-PL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zm.);</a:t>
            </a:r>
            <a:endParaRPr lang="pl-PL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80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osoby </a:t>
            </a:r>
            <a:r>
              <a:rPr lang="pl-PL" sz="1800" dirty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fizyczne, osoby prawne i jednostki organizacyjne nieposiadające osobowości prawnej, inne niż wymienione w pkt 1 i 2, organizujące </a:t>
            </a:r>
            <a:r>
              <a:rPr lang="pl-PL" sz="180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wypoczynek</a:t>
            </a:r>
            <a:br>
              <a:rPr lang="pl-PL" sz="180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800" dirty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w celu: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niezarobkowym</a:t>
            </a:r>
            <a:r>
              <a:rPr lang="pl-PL" sz="180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 albo</a:t>
            </a:r>
          </a:p>
          <a:p>
            <a:pPr marL="800100" lvl="1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zarobkowym</a:t>
            </a:r>
            <a:r>
              <a:rPr lang="pl-PL" sz="180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, jeżeli organizowany wypoczynek </a:t>
            </a: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nie stanowi imprezy turystycznej</a:t>
            </a:r>
            <a:r>
              <a:rPr lang="pl-PL" sz="180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, o której mowa w art. 3 pkt 2 ustawy z dnia 29 sierpnia 1997 r. </a:t>
            </a:r>
            <a:br>
              <a:rPr lang="pl-PL" sz="180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rgbClr val="6600CC"/>
                </a:solidFill>
                <a:latin typeface="Arial" pitchFamily="34" charset="0"/>
                <a:cs typeface="Arial" pitchFamily="34" charset="0"/>
              </a:rPr>
              <a:t>o usługach turystycznych.</a:t>
            </a:r>
            <a:endParaRPr lang="pl-PL" sz="1800" dirty="0">
              <a:solidFill>
                <a:srgbClr val="66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08520" y="2060848"/>
            <a:ext cx="7772400" cy="1080120"/>
          </a:xfrm>
        </p:spPr>
        <p:txBody>
          <a:bodyPr/>
          <a:lstStyle/>
          <a:p>
            <a:r>
              <a:rPr lang="pl-P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9024" y="1844824"/>
            <a:ext cx="8784976" cy="52565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l-PL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Ustawa</a:t>
            </a:r>
            <a:r>
              <a:rPr lang="pl-PL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</a:t>
            </a:r>
            <a:r>
              <a:rPr lang="pl-PL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dnia 24 listopada 2017 r.</a:t>
            </a:r>
          </a:p>
          <a:p>
            <a:pPr>
              <a:spcBef>
                <a:spcPts val="0"/>
              </a:spcBef>
            </a:pPr>
            <a:r>
              <a:rPr lang="pl-PL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imprezach turystycznych i powiązanych usługach turystycznych </a:t>
            </a:r>
            <a:r>
              <a:rPr lang="pl-PL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pl-PL" sz="2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t.j</a:t>
            </a:r>
            <a:r>
              <a:rPr lang="pl-PL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Dz.U. z 2019 r. poz. 548 z </a:t>
            </a:r>
            <a:r>
              <a:rPr lang="pl-PL" sz="26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późn</a:t>
            </a:r>
            <a:r>
              <a:rPr lang="pl-PL" sz="2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zm.)</a:t>
            </a:r>
            <a:endParaRPr lang="pl-PL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 </a:t>
            </a:r>
            <a:r>
              <a:rPr lang="pl-PL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 [Definicje] </a:t>
            </a:r>
            <a:endParaRPr lang="pl-PL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Ilekroć w ustawie jest mowa o:</a:t>
            </a:r>
            <a:endParaRPr lang="pl-PL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arenR"/>
            </a:pP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usłudze </a:t>
            </a: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turystycznej - należy przez to rozumieć</a:t>
            </a: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przewóz pasażerów,</a:t>
            </a:r>
          </a:p>
          <a:p>
            <a:pPr algn="just"/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zakwaterowanie w celach innych niż pobytowe, które nie jest nieodłącznym elementem przewozu pasażerów,</a:t>
            </a:r>
          </a:p>
          <a:p>
            <a:pPr algn="just"/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wynajem pojazdów samochodowych lub innych pojazdów silnikowych,</a:t>
            </a:r>
          </a:p>
          <a:p>
            <a:pPr algn="just"/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inną usługę świadczoną podróżnym, która nie stanowi integralnej części usług wskazanych w lit. a-c;</a:t>
            </a:r>
          </a:p>
          <a:p>
            <a:pPr algn="just"/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pl-P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imprezie turystycznej - należy przez to rozumieć połączenie co najmniej dwóch różnych rodzajów usług turystycznych na potrzeby tej samej podróży lub wakacji</a:t>
            </a: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spełniające warunki</a:t>
            </a: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których mowa w art. 5 ust. 1;</a:t>
            </a:r>
          </a:p>
          <a:p>
            <a:pPr algn="just"/>
            <a:endParaRPr lang="pl-PL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6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9645" y="1700808"/>
            <a:ext cx="8784976" cy="5040560"/>
          </a:xfrm>
        </p:spPr>
        <p:txBody>
          <a:bodyPr/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2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art</a:t>
            </a:r>
            <a:r>
              <a:rPr lang="pl-PL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92d.</a:t>
            </a:r>
            <a:endParaRPr lang="pl-PL" sz="2400" b="1" dirty="0" smtClean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Organizator wypoczynku jest obowiązany:</a:t>
            </a: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pl-PL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zgłosić kuratorowi oświaty właściwemu ze względu na siedzibę lub miejsce zamieszkania organizatora wypoczynku, zamiar jego zorganizowania </a:t>
            </a:r>
            <a:b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(art. 92 d. ust.1)</a:t>
            </a:r>
            <a:endParaRPr lang="pl-PL" sz="1800" b="1" dirty="0">
              <a:solidFill>
                <a:srgbClr val="2C0DE3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endParaRPr lang="pl-PL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organizator wypoczynku  posiadający siedzibę lub miejsce zamieszkania poza terytorium Rzeczypospolitej Polskiej zgłasza zamiar zorganizowania wypoczynku kuratorowi oświaty właściwemu ze względu na lokalizację wypoczynku.</a:t>
            </a:r>
            <a:b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			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(art. 92 d. ust. 2)</a:t>
            </a:r>
          </a:p>
        </p:txBody>
      </p:sp>
    </p:spTree>
    <p:extLst>
      <p:ext uri="{BB962C8B-B14F-4D97-AF65-F5344CB8AC3E}">
        <p14:creationId xmlns:p14="http://schemas.microsoft.com/office/powerpoint/2010/main" val="28845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39645" y="1700808"/>
            <a:ext cx="8784976" cy="5040560"/>
          </a:xfrm>
        </p:spPr>
        <p:txBody>
          <a:bodyPr/>
          <a:lstStyle/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2400" b="1" dirty="0" smtClean="0">
              <a:solidFill>
                <a:srgbClr val="1F497D">
                  <a:lumMod val="60000"/>
                  <a:lumOff val="40000"/>
                </a:srgbClr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2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Arial" pitchFamily="34" charset="0"/>
                <a:ea typeface="+mj-ea"/>
                <a:cs typeface="Arial" pitchFamily="34" charset="0"/>
              </a:rPr>
              <a:t>W jaki sposób: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dokonać zgłoszenia w postaci:</a:t>
            </a:r>
          </a:p>
          <a:p>
            <a:pPr marL="285750" lvl="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papierowej będącej wydrukiem formularza wypełnionego w wersji elektronicznej (wraz z załącznikami)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pl-PL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albo</a:t>
            </a: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formularza </a:t>
            </a:r>
            <a:r>
              <a:rPr lang="pl-PL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elektronicznego zamieszczonego </a:t>
            </a: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bazie wypoczynku, uwierzytelnionego przy użyciu mechanizmów określonych w art. 20a ust. 1 </a:t>
            </a: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albo </a:t>
            </a:r>
            <a:r>
              <a:rPr lang="pl-PL" sz="1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ustawy z dnia 17 lutego 2005 r. o informatyzacji działalności podmiotów realizujących zadania publiczne </a:t>
            </a:r>
            <a:r>
              <a:rPr lang="pl-PL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pl-PL" sz="1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t.j</a:t>
            </a:r>
            <a:r>
              <a:rPr lang="pl-PL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Dz. U. z 2019 r. poz. 700 z </a:t>
            </a:r>
            <a:r>
              <a:rPr lang="pl-PL" sz="18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późn</a:t>
            </a:r>
            <a:r>
              <a:rPr lang="pl-PL" sz="1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. zm.)</a:t>
            </a:r>
          </a:p>
          <a:p>
            <a:pPr marL="285750" lvl="0" indent="-285750" algn="just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pl-PL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							§ </a:t>
            </a:r>
            <a:r>
              <a:rPr lang="pl-PL" sz="1800" b="1" dirty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2 ust. 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pl-PL" sz="1800" b="1" dirty="0" err="1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rozp</a:t>
            </a:r>
            <a:r>
              <a:rPr lang="pl-PL" sz="1800" b="1" dirty="0" smtClean="0">
                <a:solidFill>
                  <a:srgbClr val="2C0DE3"/>
                </a:solidFill>
                <a:latin typeface="Arial" pitchFamily="34" charset="0"/>
                <a:cs typeface="Arial" pitchFamily="34" charset="0"/>
              </a:rPr>
              <a:t>.</a:t>
            </a:r>
            <a:endParaRPr lang="pl-PL" sz="1800" b="1" dirty="0">
              <a:solidFill>
                <a:srgbClr val="2C0DE3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pl-PL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2290</Words>
  <Application>Microsoft Office PowerPoint</Application>
  <PresentationFormat>Pokaz na ekranie (4:3)</PresentationFormat>
  <Paragraphs>467</Paragraphs>
  <Slides>49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49</vt:i4>
      </vt:variant>
    </vt:vector>
  </HeadingPairs>
  <TitlesOfParts>
    <vt:vector size="56" baseType="lpstr">
      <vt:lpstr>Arial</vt:lpstr>
      <vt:lpstr>Calibri</vt:lpstr>
      <vt:lpstr>Times New Roman</vt:lpstr>
      <vt:lpstr>Wingdings</vt:lpstr>
      <vt:lpstr>Wingdings 2</vt:lpstr>
      <vt:lpstr>Wingdings 3</vt:lpstr>
      <vt:lpstr>1_Motyw pakietu Office</vt:lpstr>
      <vt:lpstr>Prezentacja programu PowerPoint</vt:lpstr>
      <vt:lpstr>Prezentacja programu PowerPoint</vt:lpstr>
      <vt:lpstr>Prezentacja programu PowerPoint</vt:lpstr>
      <vt:lpstr>Definicja wypoczynku </vt:lpstr>
      <vt:lpstr>Prezentacja programu PowerPoint</vt:lpstr>
      <vt:lpstr> art. 92c. Organizatorem wypoczynku mogą być: </vt:lpstr>
      <vt:lpstr>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2014-05-06T13:01:12Z</dcterms:created>
  <dcterms:modified xsi:type="dcterms:W3CDTF">2019-05-29T09:30:56Z</dcterms:modified>
</cp:coreProperties>
</file>