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  <p:sldId id="259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3809-28EE-42B0-9CA1-B785971CC448}" type="datetimeFigureOut">
              <a:rPr lang="pl-PL" smtClean="0"/>
              <a:pPr/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6AB9D-6BB9-4035-AA7E-E916B5591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rezentacja_2017 szablon popr__30-05-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51720" y="5445224"/>
            <a:ext cx="6840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/>
              <a:t>dr Agnieszka Bieńkowska</a:t>
            </a:r>
          </a:p>
          <a:p>
            <a:pPr algn="r"/>
            <a:r>
              <a:rPr lang="pl-PL" b="1" dirty="0"/>
              <a:t>Komunikacja na różnych etapach życia – prawidłowości </a:t>
            </a:r>
          </a:p>
          <a:p>
            <a:pPr algn="r"/>
            <a:r>
              <a:rPr lang="pl-PL" b="1" dirty="0"/>
              <a:t>rozwojowe i  pedagogiczne niepokoje</a:t>
            </a:r>
            <a:endParaRPr lang="pl-PL" dirty="0"/>
          </a:p>
          <a:p>
            <a:r>
              <a:rPr lang="pl-PL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F8B43-74F3-45BF-BFEF-36D173DA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8B2B7D-315D-41CA-958B-65BC2EE2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Należy podtrzymywać wątek rozmowy, mówić grzecznie i przekonywująco.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551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B54CD6-BC8A-4048-A98D-CEE94007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B546D8-A972-498A-80E3-D3762B6F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    </a:t>
            </a:r>
            <a:r>
              <a:rPr lang="pl-PL" sz="4400" b="1" dirty="0"/>
              <a:t>Dlaczego i po co ludzie się  </a:t>
            </a:r>
          </a:p>
          <a:p>
            <a:pPr marL="0" indent="0">
              <a:buNone/>
            </a:pPr>
            <a:r>
              <a:rPr lang="pl-PL" sz="4400" b="1" dirty="0"/>
              <a:t>   komunikują?</a:t>
            </a:r>
          </a:p>
          <a:p>
            <a:endParaRPr lang="pl-PL" dirty="0"/>
          </a:p>
          <a:p>
            <a:r>
              <a:rPr lang="pl-PL" sz="3500" dirty="0"/>
              <a:t>Możliwość zaspokajania potrzeb biologicznych.</a:t>
            </a:r>
          </a:p>
          <a:p>
            <a:endParaRPr lang="pl-PL" dirty="0"/>
          </a:p>
          <a:p>
            <a:r>
              <a:rPr lang="pl-PL" sz="3500" dirty="0"/>
              <a:t>Możliwość nawiązania ciepłych, przyjacielskich kontaktów, zaspokojenia potrzeby afiliacji, akceptacji społecznej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720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FAA925-1941-4DE6-B10C-E3B5349A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F010A1-1356-4B48-853B-823043B41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Nawiązywanie bliskich interakcji z płcią przeciwną.</a:t>
            </a:r>
          </a:p>
          <a:p>
            <a:endParaRPr lang="pl-PL" dirty="0"/>
          </a:p>
          <a:p>
            <a:r>
              <a:rPr lang="pl-PL" dirty="0"/>
              <a:t> Przewodzenie innym, dominacja.</a:t>
            </a:r>
          </a:p>
          <a:p>
            <a:endParaRPr lang="pl-PL" dirty="0"/>
          </a:p>
          <a:p>
            <a:r>
              <a:rPr lang="pl-PL" dirty="0"/>
              <a:t>Możliwość ranienia innych (agresja słowna).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301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CD70BA-6A5B-481D-9CE3-033D6DFA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98D3FC-327B-4E74-8EC6-D6475C4DE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  </a:t>
            </a:r>
            <a:r>
              <a:rPr lang="pl-PL" sz="4400" b="1" dirty="0"/>
              <a:t>Agresja słowna (werbalna)</a:t>
            </a:r>
          </a:p>
          <a:p>
            <a:pPr marL="400050" lvl="1" indent="0">
              <a:buNone/>
            </a:pPr>
            <a:endParaRPr lang="pl-PL" dirty="0"/>
          </a:p>
          <a:p>
            <a:pPr marL="400050" lvl="1" indent="0">
              <a:buNone/>
            </a:pPr>
            <a:r>
              <a:rPr lang="pl-PL" sz="3200" dirty="0"/>
              <a:t>Umyślne działanie prowadzące do  negatywnych skutków (szkody, straty, krzywdy, bólu, cierpienia), w którym słowa wykorzystywane są jako środek do tego osiągnięcia celu: </a:t>
            </a:r>
            <a:r>
              <a:rPr lang="pl-PL" altLang="pl-PL" sz="3200" dirty="0"/>
              <a:t>przezywanie, dokuczanie, groźby.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13545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58FB01-FC1D-4162-BCA3-04685015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7A4138-8DF6-4BC9-ABCE-77DC002DA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i="1" dirty="0"/>
              <a:t>Agresja słowna staje się powszechniejsza u dzieci w okresie młodszym szkolnym i zastępuje dominującą wcześniej agresję fizyczną.</a:t>
            </a:r>
          </a:p>
          <a:p>
            <a:pPr marL="0" indent="0">
              <a:buNone/>
            </a:pPr>
            <a:endParaRPr lang="pl-PL" altLang="pl-PL" i="1" dirty="0"/>
          </a:p>
          <a:p>
            <a:pPr marL="0" indent="0">
              <a:buNone/>
            </a:pPr>
            <a:endParaRPr lang="pl-PL" altLang="pl-PL" i="1" dirty="0"/>
          </a:p>
        </p:txBody>
      </p:sp>
    </p:spTree>
    <p:extLst>
      <p:ext uri="{BB962C8B-B14F-4D97-AF65-F5344CB8AC3E}">
        <p14:creationId xmlns:p14="http://schemas.microsoft.com/office/powerpoint/2010/main" val="111247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i="1" dirty="0"/>
              <a:t>W przypadku dziewcząt w tym okresie często można obserwować również agresję społeczną, nastawioną na obniżenie poczucia wartości innej osoby: plotkowanie, drwiny, upokarzanie, zawstydzanie.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C043BF-B148-4932-AE7B-74996A51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60ACC8-C68D-45D2-9D12-5FAE66B36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/>
              <a:t>Zmiana form agresji na bardziej subtelne i wyrafinowane związana jest z rozwojem poznawczym i zwiększającą się zdolnością do kontroli własnego zachowania.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006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73A110-30A6-48B5-A37B-5FE9B7CC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53E0DA-2AEC-4501-86A6-8F501376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Możliwe jest hamowanie wrogich impulsów, choć jednocześnie rozwijają się zdolności do planowania działań agresywnych i czynienia ich bardziej skutecznymi.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139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FA2276-7985-4662-93F9-C3F0D99C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3BD12F-272C-4D2F-8AEE-8927F48D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5200" b="1" dirty="0"/>
              <a:t>Dwa czynniki ryzyka powstawania „mowy nienawiści”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sz="3800" b="1" dirty="0"/>
              <a:t>podziały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i="1" dirty="0"/>
              <a:t>Od okresu młodszego szkolnego dzieci zaczynają wykorzystywać agresję do obrony grupy, z którą się identyfikują.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sz="3800" b="1" dirty="0"/>
              <a:t>anonimowość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243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7932E7-2031-45B5-985A-202FCEDF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63D9F3-86F6-4C08-A76A-1387E52F6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b="1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152983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pl-PL" sz="4400" b="1" dirty="0"/>
              <a:t>Komunikacja</a:t>
            </a:r>
          </a:p>
          <a:p>
            <a:pPr marL="457200" lvl="1" indent="0">
              <a:buNone/>
            </a:pPr>
            <a:endParaRPr lang="pl-PL" sz="4400" b="1" dirty="0"/>
          </a:p>
          <a:p>
            <a:pPr marL="457200" lvl="1" indent="0">
              <a:buNone/>
            </a:pPr>
            <a:r>
              <a:rPr lang="pl-PL" sz="3200" dirty="0"/>
              <a:t>Porozumiewanie się; proces wymiany informacji. </a:t>
            </a: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68552-DF8A-42FB-B835-E35ADD3B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E8E98-EB52-40D7-9B84-F405F7C50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4400" b="1" dirty="0"/>
              <a:t>     </a:t>
            </a:r>
            <a:r>
              <a:rPr lang="pl-PL" sz="8000" b="1" dirty="0"/>
              <a:t>Komunikacja niewerbalna</a:t>
            </a:r>
            <a:endParaRPr lang="pl-PL" sz="4000" dirty="0"/>
          </a:p>
          <a:p>
            <a:endParaRPr lang="pl-PL" sz="6400" b="1" dirty="0"/>
          </a:p>
          <a:p>
            <a:r>
              <a:rPr lang="pl-PL" sz="6500" b="1" dirty="0"/>
              <a:t>mimika</a:t>
            </a:r>
          </a:p>
          <a:p>
            <a:endParaRPr lang="pl-PL" sz="6400" b="1" dirty="0"/>
          </a:p>
          <a:p>
            <a:pPr marL="0" indent="0">
              <a:buNone/>
            </a:pPr>
            <a:endParaRPr lang="pl-PL" altLang="pl-PL" sz="4000" dirty="0"/>
          </a:p>
          <a:p>
            <a:pPr marL="0" indent="0">
              <a:buNone/>
            </a:pPr>
            <a:r>
              <a:rPr lang="pl-PL" altLang="pl-PL" sz="5800" i="1" dirty="0"/>
              <a:t>Od 1. miesiąca życia dzieci wyrażają pewne podstawowe emocje, takie jak: zaciekawienie, radość, wstręt i niepokój.</a:t>
            </a:r>
            <a:endParaRPr lang="pl-PL" sz="4000" dirty="0"/>
          </a:p>
          <a:p>
            <a:endParaRPr lang="pl-PL" dirty="0"/>
          </a:p>
          <a:p>
            <a:pPr marL="457200" lvl="1" indent="0">
              <a:buNone/>
            </a:pPr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049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0D0CE-C3F5-4133-B5B0-637D5F36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938612-70FB-4D2A-AC11-541BD47C5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 </a:t>
            </a:r>
            <a:r>
              <a:rPr lang="pl-PL" sz="3600" b="1" dirty="0"/>
              <a:t>gestykulacja</a:t>
            </a:r>
          </a:p>
          <a:p>
            <a:endParaRPr lang="pl-PL" sz="3600" b="1" i="1" dirty="0"/>
          </a:p>
          <a:p>
            <a:pPr marL="0" indent="0">
              <a:buNone/>
            </a:pPr>
            <a:r>
              <a:rPr lang="pl-PL" i="1" dirty="0"/>
              <a:t>O</a:t>
            </a:r>
            <a:r>
              <a:rPr lang="pl-PL" sz="3200" i="1" dirty="0"/>
              <a:t>d 10. miesiąca życia dzieci wykorzystują gesty w komunikowaniu się.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54643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F1EEB-48B8-4C3A-B682-9136F813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775D95-8274-443E-986F-4D46027E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wokalizacje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i="1" dirty="0"/>
              <a:t>Od 1 miesiąca życia dzieci wykorzystują w komunikowaniu się krzyk informując o potrzebach, emocjach, niewygodzie.</a:t>
            </a:r>
            <a:endParaRPr lang="pl-PL" altLang="pl-PL" i="1" dirty="0"/>
          </a:p>
          <a:p>
            <a:pPr marL="0" indent="0">
              <a:buNone/>
            </a:pPr>
            <a:endParaRPr lang="pl-PL" altLang="pl-PL" i="1" dirty="0"/>
          </a:p>
          <a:p>
            <a:pPr marL="0" indent="0">
              <a:buNone/>
            </a:pPr>
            <a:r>
              <a:rPr lang="pl-PL" altLang="pl-PL" i="1" dirty="0"/>
              <a:t>Od 6 miesiąca życia dzieci wykorzystują gaworzenie do nawiązywania i podtrzymywania kontaktu.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251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0252D7-65CE-4639-A4D6-9D7612D3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404B3C-A6ED-4DFB-AD48-EAB3A777B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      </a:t>
            </a:r>
            <a:r>
              <a:rPr lang="pl-PL" sz="7000" b="1" dirty="0"/>
              <a:t>Komunikacja werbalna</a:t>
            </a:r>
          </a:p>
          <a:p>
            <a:endParaRPr lang="pl-PL" sz="3600" b="1" dirty="0"/>
          </a:p>
          <a:p>
            <a:r>
              <a:rPr lang="pl-PL" sz="5100" b="1" dirty="0"/>
              <a:t>słowa</a:t>
            </a:r>
          </a:p>
          <a:p>
            <a:endParaRPr lang="pl-PL" sz="4100" b="1" dirty="0"/>
          </a:p>
          <a:p>
            <a:pPr marL="0" indent="0">
              <a:buNone/>
            </a:pPr>
            <a:r>
              <a:rPr lang="pl-PL" altLang="pl-PL" sz="5100" i="1" dirty="0"/>
              <a:t>W 12. miesiącu życia dzieci wypowiadają pierwsze słowa</a:t>
            </a:r>
            <a:r>
              <a:rPr lang="pl-PL" altLang="pl-PL" sz="4600" i="1" dirty="0"/>
              <a:t>.</a:t>
            </a:r>
          </a:p>
          <a:p>
            <a:pPr marL="0" indent="0">
              <a:buNone/>
            </a:pPr>
            <a:endParaRPr lang="pl-PL" altLang="pl-PL" sz="4100" i="1" dirty="0"/>
          </a:p>
          <a:p>
            <a:pPr marL="0" indent="0">
              <a:buNone/>
            </a:pPr>
            <a:r>
              <a:rPr lang="pl-PL" altLang="pl-PL" sz="5100" i="1" dirty="0"/>
              <a:t>Przed ukończeniem połowy 5 roku życia język dziecka staje się bardzo podobny do języka dorosłych</a:t>
            </a:r>
            <a:r>
              <a:rPr lang="pl-PL" altLang="pl-PL" sz="4600" i="1" dirty="0"/>
              <a:t>.</a:t>
            </a:r>
            <a:endParaRPr lang="pl-PL" sz="4600" b="1" dirty="0"/>
          </a:p>
        </p:txBody>
      </p:sp>
    </p:spTree>
    <p:extLst>
      <p:ext uri="{BB962C8B-B14F-4D97-AF65-F5344CB8AC3E}">
        <p14:creationId xmlns:p14="http://schemas.microsoft.com/office/powerpoint/2010/main" val="148895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8DB47-CC9A-4AFB-927D-DCA87280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E9A6A9-15C5-4AD4-A861-32E208A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  </a:t>
            </a:r>
            <a:r>
              <a:rPr lang="pl-PL" sz="4400" b="1" dirty="0"/>
              <a:t>Kompetencja komunikacyjna</a:t>
            </a:r>
          </a:p>
          <a:p>
            <a:pPr marL="0" indent="0">
              <a:buNone/>
            </a:pPr>
            <a:endParaRPr lang="pl-PL" dirty="0"/>
          </a:p>
          <a:p>
            <a:pPr marL="400050" lvl="1" indent="0">
              <a:buNone/>
            </a:pPr>
            <a:r>
              <a:rPr lang="pl-PL" sz="3600" dirty="0"/>
              <a:t>Kompetencja dotycząca tego, kiedy mówić, a kiedy nie oraz o czym mówić z kim, kiedy, gdzie, w jaki sposób; znajomość reguł konwersacji.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009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7402F-C872-48A0-91C0-2218AB68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1EB151-1224-452D-B1D0-1F07C803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400" b="1" dirty="0"/>
              <a:t>   Reguły konwersacji </a:t>
            </a:r>
          </a:p>
          <a:p>
            <a:pPr marL="0" indent="0">
              <a:buNone/>
            </a:pPr>
            <a:r>
              <a:rPr lang="pl-PL" sz="4400" b="1" dirty="0"/>
              <a:t>   </a:t>
            </a:r>
            <a:r>
              <a:rPr lang="pl-PL" sz="3600" dirty="0"/>
              <a:t>(przyswajane  w okresie dzieciństwa)</a:t>
            </a:r>
          </a:p>
          <a:p>
            <a:endParaRPr lang="pl-PL" altLang="pl-PL" dirty="0"/>
          </a:p>
          <a:p>
            <a:r>
              <a:rPr lang="pl-PL" altLang="pl-PL" dirty="0"/>
              <a:t>Trzeba przekazać innej osobie tyle informacji, ile potrzeba do zrozumienia wiadomości (ani mniej, ani więcej).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61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0AC9A6-0E31-45E6-B9C0-103FC269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BAA457-3205-4F4C-BDAE-B4801DE5B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Trzeba mówić prawdę, chyba że żartujemy lub używamy sarkazmu.</a:t>
            </a:r>
          </a:p>
          <a:p>
            <a:endParaRPr lang="pl-PL" dirty="0"/>
          </a:p>
          <a:p>
            <a:r>
              <a:rPr lang="pl-PL" altLang="pl-PL" dirty="0"/>
              <a:t>Ważne jest, by obaj rozmówcy mówili na ten sam temat.</a:t>
            </a:r>
          </a:p>
          <a:p>
            <a:endParaRPr lang="pl-PL" dirty="0"/>
          </a:p>
          <a:p>
            <a:r>
              <a:rPr lang="pl-PL" altLang="pl-PL" dirty="0"/>
              <a:t>Ważna jest wymiana ról: słuchacza i mówiącego. Przerywanie jest niegrzeczne.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3158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443</Words>
  <Application>Microsoft Office PowerPoint</Application>
  <PresentationFormat>Pokaz na ekranie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AWnorowska</dc:creator>
  <cp:lastModifiedBy>Anna Laskowska</cp:lastModifiedBy>
  <cp:revision>30</cp:revision>
  <dcterms:created xsi:type="dcterms:W3CDTF">2017-05-08T13:49:41Z</dcterms:created>
  <dcterms:modified xsi:type="dcterms:W3CDTF">2019-03-07T10:03:27Z</dcterms:modified>
</cp:coreProperties>
</file>