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553" r:id="rId2"/>
    <p:sldId id="590" r:id="rId3"/>
    <p:sldId id="603" r:id="rId4"/>
    <p:sldId id="591" r:id="rId5"/>
    <p:sldId id="593" r:id="rId6"/>
    <p:sldId id="594" r:id="rId7"/>
    <p:sldId id="606" r:id="rId8"/>
    <p:sldId id="592" r:id="rId9"/>
    <p:sldId id="620" r:id="rId10"/>
    <p:sldId id="595" r:id="rId11"/>
    <p:sldId id="600" r:id="rId12"/>
    <p:sldId id="596" r:id="rId13"/>
    <p:sldId id="597" r:id="rId14"/>
    <p:sldId id="621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43B9A7A-DD7F-4FD3-8DC6-22A7856D67A8}">
          <p14:sldIdLst>
            <p14:sldId id="553"/>
            <p14:sldId id="590"/>
            <p14:sldId id="603"/>
            <p14:sldId id="591"/>
            <p14:sldId id="593"/>
            <p14:sldId id="594"/>
            <p14:sldId id="606"/>
            <p14:sldId id="592"/>
            <p14:sldId id="620"/>
            <p14:sldId id="595"/>
            <p14:sldId id="600"/>
            <p14:sldId id="596"/>
            <p14:sldId id="597"/>
            <p14:sldId id="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5"/>
    <a:srgbClr val="FEFBE2"/>
    <a:srgbClr val="FEE2F3"/>
    <a:srgbClr val="0606A6"/>
    <a:srgbClr val="D5FEFF"/>
    <a:srgbClr val="FFFF99"/>
    <a:srgbClr val="FF0000"/>
    <a:srgbClr val="99FF99"/>
    <a:srgbClr val="FFCC66"/>
    <a:srgbClr val="B6F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3190" autoAdjust="0"/>
  </p:normalViewPr>
  <p:slideViewPr>
    <p:cSldViewPr>
      <p:cViewPr varScale="1">
        <p:scale>
          <a:sx n="100" d="100"/>
          <a:sy n="100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6A38-011F-43B9-B401-E3DC648703E7}" type="datetimeFigureOut">
              <a:rPr lang="pl-PL" smtClean="0"/>
              <a:pPr/>
              <a:t>2018-03-23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72E9-BCC7-4558-A7F5-339FF896506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881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21C83-0B52-4309-A57C-298D28F1D126}" type="datetimeFigureOut">
              <a:rPr lang="pl-PL" smtClean="0"/>
              <a:pPr/>
              <a:t>2018-03-23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3EC55-37B8-453B-BD22-872D2C1FE34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766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85BFA-F7C0-400A-B19C-810C9051FC1B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3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71A0-DB14-4F89-B862-2A032F464DC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A09E-3D17-4103-9B75-6B1FF2E860A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9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234-3415-4BE8-9DF1-8462FE85C6F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388C-B0F1-49CD-9AB4-992E68DF11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C7E3-9791-49C4-AEE3-ED1F84EB0A7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8060-B465-45EC-9262-A717B2E7E53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676E-EF92-4077-B513-FECF9C26F95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CD29-2CFE-471E-864E-26F510CE151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7FF-612A-4337-9FD8-541D7328128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C73F-248E-4035-8124-B3471B8D955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1A74-6CE5-4EFE-897B-5B26E033252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7B5D-CF4B-4443-B07D-5EDA38B5542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65EB-0928-4086-BE0B-0C0EC32FFD6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8A2E-E94D-4373-BE89-59EA6F64456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AEFC-0AF3-4DFB-8707-0E9F71DC121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9DD3-AE2A-4A37-A52D-30450EF266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3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F527-EA50-4B6A-A78F-1F7357528A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B4D-7F43-404C-AE8E-AD7747B4C5E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0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B19F-80FB-4AFC-AF0E-DABD4FCBBC5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A423-3CA2-43D8-A297-87AEE97A9FD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7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8C4B-7D3C-4291-AE21-791DB53CBB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F52-0095-491D-821F-3A30AEE2AB3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1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08235-1228-4660-BE36-07BB6E164F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8D770-291D-4928-B50D-67D4B2BCF78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.gov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536504"/>
          </a:xfrm>
        </p:spPr>
        <p:txBody>
          <a:bodyPr/>
          <a:lstStyle/>
          <a:p>
            <a:pPr marL="0" indent="0">
              <a:buNone/>
            </a:pPr>
            <a:endParaRPr lang="pl-PL" sz="800" b="1" dirty="0" smtClean="0"/>
          </a:p>
          <a:p>
            <a:pPr marL="0" indent="0" algn="ctr">
              <a:buNone/>
            </a:pPr>
            <a:endParaRPr lang="pl-PL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BEZPIECZNA SZKOŁA+</a:t>
            </a:r>
            <a:endParaRPr lang="pl-PL" sz="4000" dirty="0">
              <a:solidFill>
                <a:srgbClr val="060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l-PL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marca 2018 r. 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z="4800" dirty="0" smtClean="0">
                <a:solidFill>
                  <a:schemeClr val="bg1"/>
                </a:solidFill>
              </a:rPr>
              <a:t>                              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504056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 PROJEKTÓW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4536504"/>
          </a:xfrm>
        </p:spPr>
        <p:txBody>
          <a:bodyPr/>
          <a:lstStyle/>
          <a:p>
            <a:pPr marL="0" indent="0" algn="ctr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Jestem </a:t>
            </a:r>
          </a:p>
          <a:p>
            <a:pPr marL="0" indent="0" algn="ctr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Szukam </a:t>
            </a:r>
          </a:p>
          <a:p>
            <a:pPr marL="0" indent="0" algn="ctr"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Którego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tematem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jest</a:t>
            </a:r>
          </a:p>
          <a:p>
            <a:pPr marL="0" indent="0" algn="ctr"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076056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5239677" y="2445433"/>
            <a:ext cx="720080" cy="293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3170333" y="2478483"/>
            <a:ext cx="705150" cy="227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971600" y="2507669"/>
            <a:ext cx="1872208" cy="624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Nauczycielem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372200" y="2480113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Rodzicem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845350" y="3772596"/>
            <a:ext cx="1872208" cy="673224"/>
          </a:xfrm>
          <a:prstGeom prst="rect">
            <a:avLst/>
          </a:prstGeom>
          <a:solidFill>
            <a:srgbClr val="D5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Programu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508343" y="3772596"/>
            <a:ext cx="1872208" cy="576064"/>
          </a:xfrm>
          <a:prstGeom prst="rect">
            <a:avLst/>
          </a:prstGeom>
          <a:solidFill>
            <a:srgbClr val="D5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Projektu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4788024" y="376571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3936940" y="377259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899592" y="5733256"/>
            <a:ext cx="1881862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Wychowanie 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3717559" y="5733256"/>
            <a:ext cx="188215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Promocja zdrowia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7164288" y="609329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6444447" y="5658955"/>
            <a:ext cx="1799961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Profilaktyka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504056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 PROJEKTÓW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Umieszczono i opisano 90 programów realizowanych w Polsce, z podziałem na poszczególne województwa,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Programy dotyczą: wychowania, promocji zdrowia i profilaktyki,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Programy uwzględniają: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opis,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adresatów,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realizatorów,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sposób realizacji,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dpowiedzialną instytucję,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ontakt,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ateriały,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ink do strony programu.</a:t>
            </a:r>
          </a:p>
          <a:p>
            <a:pPr>
              <a:buFont typeface="Arial" panose="020B0604020202020204" pitchFamily="34" charset="0"/>
              <a:buChar char="−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−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076056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700808"/>
            <a:ext cx="8784976" cy="360040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Promocja zdrowia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04864"/>
            <a:ext cx="9143878" cy="465313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Profilaktyczno-Wychowawczy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Epsilon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Smok Mądragon Daje Radę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Ratujemy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i uczymy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ratować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Szkoła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Promująca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Zdrowie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Czyste powietrze wokół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Trzymaj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formę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Aktywnie po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zdrowie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Koszyk edukacyjny – zdrowie w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szkole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Zdrowy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uczeń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Bieg po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zdrowie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Bardzo Zielone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Szkoły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Przyjaciele Zippiego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naturą                                                    	</a:t>
            </a: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l-PL" sz="8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 ze strony: http://www.maccala.waw.pl/category/zdrowie/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Weź oddech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Apteczka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Pierwszej Pomocy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Emocjonalnej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Mały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mistrz</a:t>
            </a:r>
          </a:p>
          <a:p>
            <a:pPr>
              <a:buFont typeface="+mj-lt"/>
              <a:buAutoNum type="arabi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Zachowaj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równowagę</a:t>
            </a:r>
          </a:p>
          <a:p>
            <a:pPr>
              <a:buFont typeface="+mj-lt"/>
              <a:buAutoNum type="arabicPeriod"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Gdańsk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– jeMY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zdrowo</a:t>
            </a:r>
            <a:endParaRPr lang="pl-PL" sz="1400" b="1" dirty="0" smtClean="0"/>
          </a:p>
          <a:p>
            <a:pPr>
              <a:buFont typeface="+mj-lt"/>
              <a:buAutoNum type="arabicPeriod"/>
            </a:pP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240360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57140"/>
            <a:ext cx="8892480" cy="447724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PROMUJEMY ZDROWY STYL  ŻYCIA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57250"/>
            <a:ext cx="8928992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3"/>
            <a:ext cx="2448272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4" y="2060849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Stanowisko Ministra Edukacji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Narodowej, Ministra Zdrowia oraz Ministra Sportu i Turystyki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sprawie działań podejmowanych przez szkoły w zakresie zdrowego żywienia uczniów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liczby szkół promujących zdrowie,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podnoszenie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jakości działań, nadawanie certyfikatów wojewódzkich i krajowych,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Realizacja programu HEPS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Udział szkół w realizacji programów: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Owoce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i warzywa w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szkole, Mleko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szkole, Trzymaj formę, Wiem,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co 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jem.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realizowane w ramach programu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Aktywnie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zdrowie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Kampania 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Jakie matki, takie dziatki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Zdrowo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jem, więcej wiem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Nakręć się na zdrowie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Sklepiki szkolne – zdrowa reaktywacja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Czas 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zdrowie</a:t>
            </a:r>
          </a:p>
          <a:p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Zdjęcie ze strony https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://bezpiecznaszkola.men.gov.pl/</a:t>
            </a:r>
          </a:p>
        </p:txBody>
      </p:sp>
    </p:spTree>
    <p:extLst>
      <p:ext uri="{BB962C8B-B14F-4D97-AF65-F5344CB8AC3E}">
        <p14:creationId xmlns:p14="http://schemas.microsoft.com/office/powerpoint/2010/main" val="3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24847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pl-PL" b="1" dirty="0" smtClean="0">
              <a:ln w="635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 smtClean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pl-PL" sz="2800" dirty="0" smtClean="0">
              <a:ln w="6350">
                <a:solidFill>
                  <a:schemeClr val="tx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800" dirty="0" smtClean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Dziękuję za uwagę</a:t>
            </a:r>
            <a:endParaRPr lang="pl-PL" sz="2800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1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Opracowano na podstawie:</a:t>
            </a:r>
            <a:endParaRPr 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11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pl-PL" sz="1100" dirty="0" smtClean="0">
                <a:latin typeface="Arial" pitchFamily="34" charset="0"/>
                <a:cs typeface="Arial" pitchFamily="34" charset="0"/>
                <a:hlinkClick r:id="rId3"/>
              </a:rPr>
              <a:t>men.gov.pl/</a:t>
            </a:r>
            <a:endParaRPr lang="pl-PL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44824"/>
            <a:ext cx="8892480" cy="360040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Strona Ministerstwa Edukacji Narodowej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iotr Wojtaszewski\Desktop\zrzut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" y="2420888"/>
            <a:ext cx="9070670" cy="460726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0356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784976" cy="360040"/>
          </a:xfrm>
        </p:spPr>
        <p:txBody>
          <a:bodyPr/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Strona Ministerstwa Edukacji Narodowej </a:t>
            </a:r>
            <a:endParaRPr lang="pl-PL" sz="2000" dirty="0"/>
          </a:p>
        </p:txBody>
      </p:sp>
      <p:pic>
        <p:nvPicPr>
          <p:cNvPr id="2050" name="Picture 2" descr="C:\Users\Piotr Wojtaszewski\Desktop\zrzut 2 — kopi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79"/>
            <a:ext cx="900100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576064"/>
          </a:xfrm>
        </p:spPr>
        <p:txBody>
          <a:bodyPr/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AKTUALNOŚCI 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496944" cy="43924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i="1" dirty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czym warto pamiętać przed feriami – poradnik </a:t>
            </a:r>
            <a:r>
              <a:rPr lang="pl-PL" sz="1800" b="1" i="1" dirty="0" smtClean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</a:p>
          <a:p>
            <a:pPr marL="0" indent="0" algn="just">
              <a:buNone/>
            </a:pPr>
            <a:endParaRPr lang="pl-PL" sz="1800" b="1" i="1" dirty="0">
              <a:solidFill>
                <a:srgbClr val="060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i="1" dirty="0" smtClean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Bezpieczna </a:t>
            </a:r>
            <a:r>
              <a:rPr lang="pl-PL" sz="1800" b="1" i="1" dirty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szkoła. Zagrożenia i zalecane działania profilaktyczne </a:t>
            </a:r>
            <a:r>
              <a:rPr lang="pl-PL" sz="1800" b="1" i="1" dirty="0" smtClean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i="1" dirty="0" smtClean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i="1" dirty="0">
                <a:solidFill>
                  <a:srgbClr val="060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zakresie bezpieczeństwa fizycznego i cyfrowego uczniów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 stanowi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kompendium wiedzy oraz zbiór rekomendacji dotyczących działań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profilaktycznych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związanych z ryzykiem wystąpienia zagrożeń bezpieczeństwa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szkole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lub placówce wraz ze wskazaniem obowiązujących przepisów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odpowiedzialności:</a:t>
            </a:r>
          </a:p>
          <a:p>
            <a:pPr marL="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BEZPIECZNA SZKOŁA Zagrożenia i zalecane działania profilaktyczne </a:t>
            </a: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zakresie bezpieczeństwa </a:t>
            </a: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fizycznego 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 cyfrowego </a:t>
            </a: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uczniów.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BEZPIECZNA SZKOŁA Procedury reagowania w przypadku wystąpienia wewnętrznych i zewnętrznych zagrożeń fizycznych </a:t>
            </a: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 szkole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936104"/>
          </a:xfrm>
        </p:spPr>
        <p:txBody>
          <a:bodyPr/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708920"/>
            <a:ext cx="9036496" cy="4032448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0" indent="0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marL="0" indent="0">
              <a:buNone/>
            </a:pPr>
            <a:endParaRPr lang="pl-PL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pl-PL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1732662" y="30970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6824483" y="30955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62272" y="4325516"/>
            <a:ext cx="3461655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BEZPIECZNA I PRZYJAZNA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436096" y="4325516"/>
            <a:ext cx="3024336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BEZPIECZNA+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1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936104"/>
          </a:xfrm>
        </p:spPr>
        <p:txBody>
          <a:bodyPr/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420888"/>
            <a:ext cx="9036496" cy="4320480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BEZPIECZNA I PRZYJAZNA SZKOŁA</a:t>
            </a:r>
          </a:p>
          <a:p>
            <a:pPr marL="0" indent="0" algn="just"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28 lipca 2014 r. weszła w życie uchwała Rady Ministrów w sprawie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przyjęcia Rządowego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programu na lata 2014-2016 „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Bezpieczna i przyjazna szkoła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just"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był: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kontynuacją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Programu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Bezpieczna i przyjazna szkoła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który resort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edukacji realizował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latach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2008-2013,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skorelowany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 Krajowymi Programami z zakresu zdrowia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profilaktyki,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oparty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koncepcji profilaktyki pozytywnej, wywodzącej się z nurtu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psychologii pozytywnej,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narzędziem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wspierania szkół i placówek systemu oświaty w realizacji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polityki oświatowej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państwa; w 2014/2015 r. pn.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Profilaktyka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agresji i przemocy w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szkole oraz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działań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profilaktycznych”,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poprzedzony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diagnozą problemów środowiska szkolnego w zakresie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szeroko rozumianego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bezpieczeństwa, w tym zachowań ryzykownych dzieci i młodzieży.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936104"/>
          </a:xfrm>
        </p:spPr>
        <p:txBody>
          <a:bodyPr/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780928"/>
            <a:ext cx="9036496" cy="3960440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BEZPIECZNA I PRZYJAZNA SZKOŁA</a:t>
            </a:r>
          </a:p>
          <a:p>
            <a:pPr marL="0" indent="0">
              <a:buNone/>
            </a:pPr>
            <a:endParaRPr lang="pl-PL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 marL="0" indent="0" algn="just">
              <a:buNone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Zwiększenie skuteczności działań wychowawczych i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profilaktycznych na rzecz bezpieczeństwa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 tworzenia przyjaznego środowiska w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szkołach i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placówkach.</a:t>
            </a:r>
          </a:p>
          <a:p>
            <a:pPr marL="0" indent="0">
              <a:buNone/>
            </a:pP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 szczegółowe:</a:t>
            </a:r>
          </a:p>
          <a:p>
            <a:pP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Kreowanie zdrowego, bezpiecznego i przyjaznego środowiska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szkoły.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Zapobieganie problemom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zachowaniom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problemowym dzieci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młodzieży.</a:t>
            </a:r>
          </a:p>
          <a:p>
            <a:pPr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Promowanie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zdrowego stylu życia wśród dzieci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młodzieży.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936104"/>
          </a:xfrm>
        </p:spPr>
        <p:txBody>
          <a:bodyPr/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420888"/>
            <a:ext cx="9036496" cy="4320480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„BEZPIECZNA+”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latach 2015-2018.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komplementarnym działaniem w stosunku do realizowanego już rządowego programu na lata 2014–2016 „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Bezpieczna i Przyjazna Szkoła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Celem „Bezpiecznej+” jest przede wszystkim poprawa bezpieczeństwa uczniów, zarówno w szkole, jak i poza nią.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Realizowane w ramach programu działania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obejmują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następujące obszary: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bezpieczne korzystanie z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cyberprzestrzeni,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kształtowanie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otwartości i budowanie pozytywnego klimatu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szkoły,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poprawa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bezpieczeństwa fizycznego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szkołach,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warunków do prowadzenia przez powiatowe i miejskie jednostki Państwowej Straży Pożarnej praktycznych zajęć dla dzieci z zakresu bezpieczeństwa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przeciwpożarowego.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jest adresowany m.in. do uczniów, rodziców, nauczycieli i innych pracowników szkół.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prowadzone są we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współpracy z organizacjami pozarządowymi oraz instytucjami zajmującymi się sprawami bezpieczeństwa.</a:t>
            </a: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008062"/>
          </a:xfrm>
        </p:spPr>
        <p:txBody>
          <a:bodyPr/>
          <a:lstStyle/>
          <a:p>
            <a:r>
              <a:rPr lang="pl-PL" altLang="pl-PL" sz="1800" b="1" dirty="0" smtClean="0"/>
              <a:t>Rządowy program wspomagania organów prowadzących szkoły w zapewnieniu bezpiecznych warunków nauki, wychowania i opieki w szkołach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„Bezpieczna+”</a:t>
            </a:r>
            <a:endParaRPr lang="pl-PL" altLang="pl-PL" sz="1800" dirty="0" smtClean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8964488" cy="4320480"/>
          </a:xfrm>
        </p:spPr>
        <p:txBody>
          <a:bodyPr/>
          <a:lstStyle/>
          <a:p>
            <a:pPr algn="just">
              <a:defRPr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finansowe w ramach programu obejmuje działania, których celem jest kształtowanie otwartości i budowanie pozytywnego klimatu szkoły oraz zakup wyposażenia niezbędnego do prowadzenia tych działań. Podejmowane w ramach programu działania mają ułatwiać współdziałanie z podmiotami takimi, jak organizacje pozarządowe, w tym organizacje harcerskie, a także osoby prawne prowadzące statutową działalność w zakresie oświaty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wychowania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Realizowane wsparcie zakłada aktywny oraz cykliczny (na przestrzeni co najmniej od kilku do kilkunastu miesięcy) charakter realizowanych działań prowadzonych w szkole. Mogą one obejmować m.in.: zajęcia, projekty i inne działania edukacyjne oraz wychowawcze dla uczniów, wsparcie doradcze dla szkół oraz zakup przez szkoły wyposażenia niezbędnego do realizacji wymienionych działań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latach 2015-2017 w ramach celu szczegółowego nr 2 przekazano na realizację programu 2.134.426 zł.</a:t>
            </a:r>
          </a:p>
          <a:p>
            <a:pPr algn="just">
              <a:defRPr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finansowe otrzymało 85 organów prowadzących, Program był realizowany przez 144 szkoły.</a:t>
            </a:r>
          </a:p>
          <a:p>
            <a:pPr>
              <a:defRPr/>
            </a:pPr>
            <a:r>
              <a:rPr lang="pl-PL" dirty="0"/>
              <a:t> </a:t>
            </a:r>
          </a:p>
          <a:p>
            <a:pPr algn="just">
              <a:defRPr/>
            </a:pPr>
            <a:r>
              <a:rPr lang="pl-PL" sz="14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24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Pokaz na ekranie (4:3)</PresentationFormat>
  <Paragraphs>154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2_Motyw pakietu Office</vt:lpstr>
      <vt:lpstr>                              </vt:lpstr>
      <vt:lpstr>Strona Ministerstwa Edukacji Narodowej </vt:lpstr>
      <vt:lpstr>Strona Ministerstwa Edukacji Narodowej </vt:lpstr>
      <vt:lpstr>AKTUALNOŚCI  </vt:lpstr>
      <vt:lpstr>PROGRAMY</vt:lpstr>
      <vt:lpstr>PROGRAMY</vt:lpstr>
      <vt:lpstr>PROGRAMY</vt:lpstr>
      <vt:lpstr>PROGRAMY</vt:lpstr>
      <vt:lpstr>Rządowy program wspomagania organów prowadzących szkoły w zapewnieniu bezpiecznych warunków nauki, wychowania i opieki w szkołach „Bezpieczna+”</vt:lpstr>
      <vt:lpstr>BANK PROJEKTÓW </vt:lpstr>
      <vt:lpstr>BANK PROJEKTÓW </vt:lpstr>
      <vt:lpstr>Promocja zdrowia </vt:lpstr>
      <vt:lpstr>PROMUJEMY ZDROWY STYL  ŻYCIA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2014-06-11T14:45:55Z</dcterms:created>
  <dcterms:modified xsi:type="dcterms:W3CDTF">2018-03-23T10:02:33Z</dcterms:modified>
</cp:coreProperties>
</file>