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3" r:id="rId2"/>
    <p:sldMasterId id="2147483685" r:id="rId3"/>
    <p:sldMasterId id="2147483706" r:id="rId4"/>
    <p:sldMasterId id="2147483717" r:id="rId5"/>
  </p:sldMasterIdLst>
  <p:notesMasterIdLst>
    <p:notesMasterId r:id="rId31"/>
  </p:notesMasterIdLst>
  <p:handoutMasterIdLst>
    <p:handoutMasterId r:id="rId32"/>
  </p:handoutMasterIdLst>
  <p:sldIdLst>
    <p:sldId id="427" r:id="rId6"/>
    <p:sldId id="474" r:id="rId7"/>
    <p:sldId id="475" r:id="rId8"/>
    <p:sldId id="493" r:id="rId9"/>
    <p:sldId id="476" r:id="rId10"/>
    <p:sldId id="477" r:id="rId11"/>
    <p:sldId id="490" r:id="rId12"/>
    <p:sldId id="492" r:id="rId13"/>
    <p:sldId id="458" r:id="rId14"/>
    <p:sldId id="482" r:id="rId15"/>
    <p:sldId id="449" r:id="rId16"/>
    <p:sldId id="491" r:id="rId17"/>
    <p:sldId id="439" r:id="rId18"/>
    <p:sldId id="440" r:id="rId19"/>
    <p:sldId id="441" r:id="rId20"/>
    <p:sldId id="461" r:id="rId21"/>
    <p:sldId id="464" r:id="rId22"/>
    <p:sldId id="273" r:id="rId23"/>
    <p:sldId id="496" r:id="rId24"/>
    <p:sldId id="433" r:id="rId25"/>
    <p:sldId id="495" r:id="rId26"/>
    <p:sldId id="501" r:id="rId27"/>
    <p:sldId id="499" r:id="rId28"/>
    <p:sldId id="500" r:id="rId29"/>
    <p:sldId id="438" r:id="rId30"/>
  </p:sldIdLst>
  <p:sldSz cx="9144000" cy="5143500" type="screen16x9"/>
  <p:notesSz cx="6810375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F48"/>
    <a:srgbClr val="1C0759"/>
    <a:srgbClr val="005061"/>
    <a:srgbClr val="C95D87"/>
    <a:srgbClr val="8AC19D"/>
    <a:srgbClr val="A975B2"/>
    <a:srgbClr val="24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9" autoAdjust="0"/>
    <p:restoredTop sz="88362" autoAdjust="0"/>
  </p:normalViewPr>
  <p:slideViewPr>
    <p:cSldViewPr>
      <p:cViewPr>
        <p:scale>
          <a:sx n="100" d="100"/>
          <a:sy n="100" d="100"/>
        </p:scale>
        <p:origin x="-1860" y="-6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189957444639806"/>
          <c:y val="5.2789432137616797E-2"/>
          <c:w val="0.47755026374130416"/>
          <c:h val="0.761647967417924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 WER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172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035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1812297734627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3095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łączne dofinansowanie</c:v>
                </c:pt>
                <c:pt idx="1">
                  <c:v>liczba uczestników</c:v>
                </c:pt>
                <c:pt idx="2">
                  <c:v>liczba projektów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6172035</c:v>
                </c:pt>
                <c:pt idx="1">
                  <c:v>3095000</c:v>
                </c:pt>
                <c:pt idx="2">
                  <c:v>6200000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Erasmus+</c:v>
                </c:pt>
              </c:strCache>
            </c:strRef>
          </c:tx>
          <c:spPr>
            <a:solidFill>
              <a:srgbClr val="FEBF48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906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732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1940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724919093851136E-3"/>
                  <c:y val="1.600457442741476E-17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łączne dofinansowanie</c:v>
                </c:pt>
                <c:pt idx="1">
                  <c:v>liczba uczestników</c:v>
                </c:pt>
                <c:pt idx="2">
                  <c:v>liczba projektów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3906732</c:v>
                </c:pt>
                <c:pt idx="1">
                  <c:v>1940000</c:v>
                </c:pt>
                <c:pt idx="2">
                  <c:v>4500000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suma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078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767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5035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</a:t>
                    </a:r>
                    <a:r>
                      <a:rPr lang="pl-PL" sz="1600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łączne dofinansowanie</c:v>
                </c:pt>
                <c:pt idx="1">
                  <c:v>liczba uczestników</c:v>
                </c:pt>
                <c:pt idx="2">
                  <c:v>liczba projektów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10078767</c:v>
                </c:pt>
                <c:pt idx="1">
                  <c:v>5035000</c:v>
                </c:pt>
                <c:pt idx="2">
                  <c:v>10700000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54368"/>
        <c:axId val="116155904"/>
      </c:barChart>
      <c:catAx>
        <c:axId val="116154368"/>
        <c:scaling>
          <c:orientation val="minMax"/>
        </c:scaling>
        <c:delete val="0"/>
        <c:axPos val="l"/>
        <c:majorTickMark val="out"/>
        <c:minorTickMark val="none"/>
        <c:tickLblPos val="nextTo"/>
        <c:crossAx val="116155904"/>
        <c:crosses val="autoZero"/>
        <c:auto val="1"/>
        <c:lblAlgn val="ctr"/>
        <c:lblOffset val="100"/>
        <c:noMultiLvlLbl val="0"/>
      </c:catAx>
      <c:valAx>
        <c:axId val="116155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/>
                </a:solidFill>
              </a:defRPr>
            </a:pPr>
            <a:endParaRPr lang="pl-PL"/>
          </a:p>
        </c:txPr>
        <c:crossAx val="11615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75210865632087"/>
          <c:y val="0.22075580712094298"/>
          <c:w val="0.16130290752490889"/>
          <c:h val="0.27961013368659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E2F28-C3ED-4372-A7F2-C849CBEE820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D479190D-27D1-4D93-8E84-22C0CF139FBB}">
      <dgm:prSet phldrT="[Tekst]"/>
      <dgm:spPr/>
      <dgm:t>
        <a:bodyPr/>
        <a:lstStyle/>
        <a:p>
          <a:r>
            <a:rPr lang="pl-PL" dirty="0" smtClean="0"/>
            <a:t>od 12 miesięcy</a:t>
          </a:r>
          <a:endParaRPr lang="pl-PL" dirty="0"/>
        </a:p>
      </dgm:t>
    </dgm:pt>
    <dgm:pt modelId="{287FDF10-9375-4F21-A079-2E97A74F57EC}" type="parTrans" cxnId="{32547719-FC44-43A5-B289-5DA4DF26612F}">
      <dgm:prSet/>
      <dgm:spPr/>
      <dgm:t>
        <a:bodyPr/>
        <a:lstStyle/>
        <a:p>
          <a:endParaRPr lang="pl-PL"/>
        </a:p>
      </dgm:t>
    </dgm:pt>
    <dgm:pt modelId="{07FE8364-F51B-4F20-9D1E-227B6238D05F}" type="sibTrans" cxnId="{32547719-FC44-43A5-B289-5DA4DF26612F}">
      <dgm:prSet/>
      <dgm:spPr/>
      <dgm:t>
        <a:bodyPr/>
        <a:lstStyle/>
        <a:p>
          <a:endParaRPr lang="pl-PL"/>
        </a:p>
      </dgm:t>
    </dgm:pt>
    <dgm:pt modelId="{946DBFF3-A171-4DCC-8995-0850283B21DA}">
      <dgm:prSet phldrT="[Tekst]"/>
      <dgm:spPr/>
      <dgm:t>
        <a:bodyPr/>
        <a:lstStyle/>
        <a:p>
          <a:r>
            <a:rPr lang="pl-PL" dirty="0" smtClean="0"/>
            <a:t>do 36 miesięcy </a:t>
          </a:r>
          <a:endParaRPr lang="pl-PL" dirty="0"/>
        </a:p>
      </dgm:t>
    </dgm:pt>
    <dgm:pt modelId="{66A37901-CA42-4AF1-B25D-90C73410EFAA}" type="parTrans" cxnId="{B000F88E-6406-4A0B-89F2-D0AE8835FC65}">
      <dgm:prSet/>
      <dgm:spPr/>
      <dgm:t>
        <a:bodyPr/>
        <a:lstStyle/>
        <a:p>
          <a:endParaRPr lang="pl-PL"/>
        </a:p>
      </dgm:t>
    </dgm:pt>
    <dgm:pt modelId="{CF8CA5D0-A038-42B4-AAD6-17666A72F1F1}" type="sibTrans" cxnId="{B000F88E-6406-4A0B-89F2-D0AE8835FC65}">
      <dgm:prSet/>
      <dgm:spPr/>
      <dgm:t>
        <a:bodyPr/>
        <a:lstStyle/>
        <a:p>
          <a:endParaRPr lang="pl-PL"/>
        </a:p>
      </dgm:t>
    </dgm:pt>
    <dgm:pt modelId="{EDC4F7B4-A71C-46D1-B8EF-99270143BD74}" type="pres">
      <dgm:prSet presAssocID="{931E2F28-C3ED-4372-A7F2-C849CBEE8205}" presName="CompostProcess" presStyleCnt="0">
        <dgm:presLayoutVars>
          <dgm:dir/>
          <dgm:resizeHandles val="exact"/>
        </dgm:presLayoutVars>
      </dgm:prSet>
      <dgm:spPr/>
    </dgm:pt>
    <dgm:pt modelId="{5C21AF66-0FF6-4BCC-9294-6AEF5F401487}" type="pres">
      <dgm:prSet presAssocID="{931E2F28-C3ED-4372-A7F2-C849CBEE8205}" presName="arrow" presStyleLbl="bgShp" presStyleIdx="0" presStyleCnt="1" custScaleX="117647" custLinFactNeighborX="8130" custLinFactNeighborY="-882"/>
      <dgm:spPr/>
    </dgm:pt>
    <dgm:pt modelId="{5CA667E2-07C8-446F-8BD0-87173FED0049}" type="pres">
      <dgm:prSet presAssocID="{931E2F28-C3ED-4372-A7F2-C849CBEE8205}" presName="linearProcess" presStyleCnt="0"/>
      <dgm:spPr/>
    </dgm:pt>
    <dgm:pt modelId="{75322561-E6B1-4BB9-9251-BC1EFF1446A0}" type="pres">
      <dgm:prSet presAssocID="{D479190D-27D1-4D93-8E84-22C0CF139FBB}" presName="textNode" presStyleLbl="node1" presStyleIdx="0" presStyleCnt="2" custScaleX="98328" custScaleY="149746" custLinFactX="-25268" custLinFactNeighborX="-100000" custLinFactNeighborY="-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13A701-9169-4A47-91ED-EBD43238FB55}" type="pres">
      <dgm:prSet presAssocID="{07FE8364-F51B-4F20-9D1E-227B6238D05F}" presName="sibTrans" presStyleCnt="0"/>
      <dgm:spPr/>
    </dgm:pt>
    <dgm:pt modelId="{19046B87-7DAF-4596-80A4-1B7AF15CA973}" type="pres">
      <dgm:prSet presAssocID="{946DBFF3-A171-4DCC-8995-0850283B21DA}" presName="textNode" presStyleLbl="node1" presStyleIdx="1" presStyleCnt="2" custScaleX="106463" custScaleY="149659" custLinFactX="23569" custLinFactNeighborX="100000" custLinFactNeighborY="-1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00F88E-6406-4A0B-89F2-D0AE8835FC65}" srcId="{931E2F28-C3ED-4372-A7F2-C849CBEE8205}" destId="{946DBFF3-A171-4DCC-8995-0850283B21DA}" srcOrd="1" destOrd="0" parTransId="{66A37901-CA42-4AF1-B25D-90C73410EFAA}" sibTransId="{CF8CA5D0-A038-42B4-AAD6-17666A72F1F1}"/>
    <dgm:cxn modelId="{97505A75-392E-4523-B7F6-A2522606E0CA}" type="presOf" srcId="{D479190D-27D1-4D93-8E84-22C0CF139FBB}" destId="{75322561-E6B1-4BB9-9251-BC1EFF1446A0}" srcOrd="0" destOrd="0" presId="urn:microsoft.com/office/officeart/2005/8/layout/hProcess9"/>
    <dgm:cxn modelId="{0828690E-176B-4BAC-B17F-D93991398D78}" type="presOf" srcId="{946DBFF3-A171-4DCC-8995-0850283B21DA}" destId="{19046B87-7DAF-4596-80A4-1B7AF15CA973}" srcOrd="0" destOrd="0" presId="urn:microsoft.com/office/officeart/2005/8/layout/hProcess9"/>
    <dgm:cxn modelId="{32547719-FC44-43A5-B289-5DA4DF26612F}" srcId="{931E2F28-C3ED-4372-A7F2-C849CBEE8205}" destId="{D479190D-27D1-4D93-8E84-22C0CF139FBB}" srcOrd="0" destOrd="0" parTransId="{287FDF10-9375-4F21-A079-2E97A74F57EC}" sibTransId="{07FE8364-F51B-4F20-9D1E-227B6238D05F}"/>
    <dgm:cxn modelId="{A29B907E-629C-4478-A8C2-B2C53944004C}" type="presOf" srcId="{931E2F28-C3ED-4372-A7F2-C849CBEE8205}" destId="{EDC4F7B4-A71C-46D1-B8EF-99270143BD74}" srcOrd="0" destOrd="0" presId="urn:microsoft.com/office/officeart/2005/8/layout/hProcess9"/>
    <dgm:cxn modelId="{884CFE1A-8D03-416C-826A-833872BA2E1D}" type="presParOf" srcId="{EDC4F7B4-A71C-46D1-B8EF-99270143BD74}" destId="{5C21AF66-0FF6-4BCC-9294-6AEF5F401487}" srcOrd="0" destOrd="0" presId="urn:microsoft.com/office/officeart/2005/8/layout/hProcess9"/>
    <dgm:cxn modelId="{072F8F66-8DF0-491F-B0C3-88D50EA8F628}" type="presParOf" srcId="{EDC4F7B4-A71C-46D1-B8EF-99270143BD74}" destId="{5CA667E2-07C8-446F-8BD0-87173FED0049}" srcOrd="1" destOrd="0" presId="urn:microsoft.com/office/officeart/2005/8/layout/hProcess9"/>
    <dgm:cxn modelId="{5FB64871-CF2C-4D37-B4B6-FBA0E81A769E}" type="presParOf" srcId="{5CA667E2-07C8-446F-8BD0-87173FED0049}" destId="{75322561-E6B1-4BB9-9251-BC1EFF1446A0}" srcOrd="0" destOrd="0" presId="urn:microsoft.com/office/officeart/2005/8/layout/hProcess9"/>
    <dgm:cxn modelId="{03139012-7FDB-4DCB-AFF8-B081F4D268C4}" type="presParOf" srcId="{5CA667E2-07C8-446F-8BD0-87173FED0049}" destId="{E013A701-9169-4A47-91ED-EBD43238FB55}" srcOrd="1" destOrd="0" presId="urn:microsoft.com/office/officeart/2005/8/layout/hProcess9"/>
    <dgm:cxn modelId="{676E2E8F-AF31-4255-BD56-70D131886D01}" type="presParOf" srcId="{5CA667E2-07C8-446F-8BD0-87173FED0049}" destId="{19046B87-7DAF-4596-80A4-1B7AF15CA97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1AF66-0FF6-4BCC-9294-6AEF5F401487}">
      <dsp:nvSpPr>
        <dsp:cNvPr id="0" name=""/>
        <dsp:cNvSpPr/>
      </dsp:nvSpPr>
      <dsp:spPr>
        <a:xfrm>
          <a:off x="2" y="0"/>
          <a:ext cx="4176461" cy="72008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22561-E6B1-4BB9-9251-BC1EFF1446A0}">
      <dsp:nvSpPr>
        <dsp:cNvPr id="0" name=""/>
        <dsp:cNvSpPr/>
      </dsp:nvSpPr>
      <dsp:spPr>
        <a:xfrm>
          <a:off x="339410" y="144015"/>
          <a:ext cx="1231990" cy="4313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od 12 miesięcy</a:t>
          </a:r>
          <a:endParaRPr lang="pl-PL" sz="1200" kern="1200" dirty="0"/>
        </a:p>
      </dsp:txBody>
      <dsp:txXfrm>
        <a:off x="360465" y="165070"/>
        <a:ext cx="1189880" cy="389206"/>
      </dsp:txXfrm>
    </dsp:sp>
    <dsp:sp modelId="{19046B87-7DAF-4596-80A4-1B7AF15CA973}">
      <dsp:nvSpPr>
        <dsp:cNvPr id="0" name=""/>
        <dsp:cNvSpPr/>
      </dsp:nvSpPr>
      <dsp:spPr>
        <a:xfrm>
          <a:off x="2481849" y="144017"/>
          <a:ext cx="1333916" cy="4310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do 36 miesięcy </a:t>
          </a:r>
          <a:endParaRPr lang="pl-PL" sz="1200" kern="1200" dirty="0"/>
        </a:p>
      </dsp:txBody>
      <dsp:txXfrm>
        <a:off x="2502892" y="165060"/>
        <a:ext cx="1291830" cy="388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0F56-409C-417E-9B4D-E9AC16BDA5DE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44E2-4D1A-48E5-877A-2666762B99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2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1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44E2-4D1A-48E5-877A-2666762B99F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3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145BF-857C-406F-A3B9-6268B02D4121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7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_erasmus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Prostokąt 1"/>
          <p:cNvSpPr/>
          <p:nvPr userDrawn="1"/>
        </p:nvSpPr>
        <p:spPr>
          <a:xfrm>
            <a:off x="5868144" y="4443958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" y="1"/>
            <a:ext cx="9137918" cy="5141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467541" y="235572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64960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92353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38212"/>
      </p:ext>
    </p:extLst>
  </p:cSld>
  <p:clrMapOvr>
    <a:masterClrMapping/>
  </p:clrMapOvr>
  <p:transition spd="med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27018"/>
      </p:ext>
    </p:extLst>
  </p:cSld>
  <p:clrMapOvr>
    <a:masterClrMapping/>
  </p:clrMapOvr>
  <p:transition spd="med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97625"/>
      </p:ext>
    </p:extLst>
  </p:cSld>
  <p:clrMapOvr>
    <a:masterClrMapping/>
  </p:clrMapOvr>
  <p:transition spd="med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04687"/>
      </p:ext>
    </p:extLst>
  </p:cSld>
  <p:clrMapOvr>
    <a:masterClrMapping/>
  </p:clrMapOvr>
  <p:transition spd="med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53058"/>
      </p:ext>
    </p:extLst>
  </p:cSld>
  <p:clrMapOvr>
    <a:masterClrMapping/>
  </p:clrMapOvr>
  <p:transition spd="med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08037"/>
      </p:ext>
    </p:extLst>
  </p:cSld>
  <p:clrMapOvr>
    <a:masterClrMapping/>
  </p:clrMapOvr>
  <p:transition spd="med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3743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" y="437245"/>
            <a:ext cx="1296144" cy="43204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3743400" y="4181661"/>
            <a:ext cx="5400600" cy="720080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92367"/>
      </p:ext>
    </p:extLst>
  </p:cSld>
  <p:clrMapOvr>
    <a:masterClrMapping/>
  </p:clrMapOvr>
  <p:transition spd="med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20831"/>
      </p:ext>
    </p:extLst>
  </p:cSld>
  <p:clrMapOvr>
    <a:masterClrMapping/>
  </p:clrMapOvr>
  <p:transition spd="med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erwszy slajd - fo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707616"/>
            <a:ext cx="1872208" cy="18273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98361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4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299942"/>
            <a:ext cx="2088231" cy="701910"/>
          </a:xfrm>
          <a:prstGeom prst="rect">
            <a:avLst/>
          </a:prstGeom>
        </p:spPr>
      </p:pic>
      <p:pic>
        <p:nvPicPr>
          <p:cNvPr id="11" name="Obraz 10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"/>
            <a:ext cx="1835696" cy="75905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4231"/>
            <a:ext cx="1194818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299942"/>
            <a:ext cx="2088231" cy="701910"/>
          </a:xfrm>
          <a:prstGeom prst="rect">
            <a:avLst/>
          </a:prstGeom>
        </p:spPr>
      </p:pic>
      <p:pic>
        <p:nvPicPr>
          <p:cNvPr id="18" name="Obraz 17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4231"/>
            <a:ext cx="1194818" cy="59740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"/>
            <a:ext cx="1835696" cy="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299942"/>
            <a:ext cx="2088231" cy="701910"/>
          </a:xfrm>
          <a:prstGeom prst="rect">
            <a:avLst/>
          </a:prstGeom>
        </p:spPr>
      </p:pic>
      <p:pic>
        <p:nvPicPr>
          <p:cNvPr id="16" name="Obraz 15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4231"/>
            <a:ext cx="1194818" cy="59740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"/>
            <a:ext cx="1835696" cy="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299942"/>
            <a:ext cx="2088231" cy="701910"/>
          </a:xfrm>
          <a:prstGeom prst="rect">
            <a:avLst/>
          </a:prstGeom>
        </p:spPr>
      </p:pic>
      <p:pic>
        <p:nvPicPr>
          <p:cNvPr id="18" name="Obraz 17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4231"/>
            <a:ext cx="1194818" cy="59740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"/>
            <a:ext cx="1835696" cy="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299942"/>
            <a:ext cx="2088231" cy="701910"/>
          </a:xfrm>
          <a:prstGeom prst="rect">
            <a:avLst/>
          </a:prstGeom>
        </p:spPr>
      </p:pic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4231"/>
            <a:ext cx="1194818" cy="5974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"/>
            <a:ext cx="1835696" cy="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2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299942"/>
            <a:ext cx="2088231" cy="701910"/>
          </a:xfrm>
          <a:prstGeom prst="rect">
            <a:avLst/>
          </a:prstGeom>
        </p:spPr>
      </p:pic>
      <p:pic>
        <p:nvPicPr>
          <p:cNvPr id="23" name="Obraz 22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az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4231"/>
            <a:ext cx="1194818" cy="59740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"/>
            <a:ext cx="1835696" cy="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9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4" name="Obraz 13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299942"/>
            <a:ext cx="2088231" cy="70191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4231"/>
            <a:ext cx="1194818" cy="597409"/>
          </a:xfrm>
          <a:prstGeom prst="rect">
            <a:avLst/>
          </a:prstGeom>
        </p:spPr>
      </p:pic>
      <p:pic>
        <p:nvPicPr>
          <p:cNvPr id="18" name="Obraz 17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"/>
            <a:ext cx="1835696" cy="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8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_erasmus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Prostokąt 1"/>
          <p:cNvSpPr/>
          <p:nvPr userDrawn="1"/>
        </p:nvSpPr>
        <p:spPr>
          <a:xfrm>
            <a:off x="5868144" y="4443958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4" name="Obraz 3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7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" y="437245"/>
            <a:ext cx="1296144" cy="43204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3743400" y="4181661"/>
            <a:ext cx="5400600" cy="720080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prstClr val="white"/>
                </a:solidFill>
              </a:rPr>
              <a:t> 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166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9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4" name="Obraz 13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9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6" name="Obraz 15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9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2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3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9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7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8" name="Obraz 7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7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prstClr val="white"/>
              </a:solidFill>
            </a:endParaRPr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prstClr val="white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1" name="Obraz 10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6" name="Obraz 15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" y="1"/>
            <a:ext cx="9137918" cy="5141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467541" y="235572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7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_erasmus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Prostokąt 1"/>
          <p:cNvSpPr/>
          <p:nvPr userDrawn="1"/>
        </p:nvSpPr>
        <p:spPr>
          <a:xfrm>
            <a:off x="5868144" y="4443958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4" name="Obraz 3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5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" y="437245"/>
            <a:ext cx="1296144" cy="43204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3743400" y="4181661"/>
            <a:ext cx="5400600" cy="720080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prstClr val="white"/>
                </a:solidFill>
              </a:rPr>
              <a:t> 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686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9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4" name="Obraz 13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0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6" name="Obraz 15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2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4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6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7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8" name="Obraz 7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prstClr val="white"/>
              </a:solidFill>
            </a:endParaRPr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prstClr val="white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8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1" name="Obraz 10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5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2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" y="1"/>
            <a:ext cx="9137918" cy="5141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467541" y="235572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3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7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8" name="Obraz 7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1" name="Obraz 10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9" r:id="rId4"/>
    <p:sldLayoutId id="2147483670" r:id="rId5"/>
    <p:sldLayoutId id="2147483668" r:id="rId6"/>
    <p:sldLayoutId id="2147483667" r:id="rId7"/>
    <p:sldLayoutId id="2147483664" r:id="rId8"/>
    <p:sldLayoutId id="2147483665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0944-774F-4BF0-AA89-9AA06F8460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0B10-A2BE-4E40-8375-389E7F4727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>
                <a:solidFill>
                  <a:srgbClr val="353D42">
                    <a:tint val="75000"/>
                  </a:srgbClr>
                </a:solidFill>
              </a:rPr>
              <a:pPr/>
              <a:t>2017-05-10</a:t>
            </a:fld>
            <a:endParaRPr lang="pl-PL">
              <a:solidFill>
                <a:srgbClr val="353D42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srgbClr val="353D42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>
                <a:solidFill>
                  <a:srgbClr val="353D42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353D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>
                <a:solidFill>
                  <a:srgbClr val="005061">
                    <a:tint val="75000"/>
                  </a:srgbClr>
                </a:solidFill>
              </a:rPr>
              <a:pPr/>
              <a:t>2017-05-10</a:t>
            </a:fld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>
                <a:solidFill>
                  <a:srgbClr val="005061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>
                <a:solidFill>
                  <a:srgbClr val="005061">
                    <a:tint val="75000"/>
                  </a:srgbClr>
                </a:solidFill>
              </a:rPr>
              <a:pPr/>
              <a:t>2017-05-10</a:t>
            </a:fld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>
                <a:solidFill>
                  <a:srgbClr val="005061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005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3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2.png"/><Relationship Id="rId7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ooleducationgateway.eu/" TargetMode="External"/><Relationship Id="rId5" Type="http://schemas.openxmlformats.org/officeDocument/2006/relationships/image" Target="../media/image34.tmp"/><Relationship Id="rId4" Type="http://schemas.openxmlformats.org/officeDocument/2006/relationships/image" Target="../media/image33.tmp"/><Relationship Id="rId9" Type="http://schemas.openxmlformats.org/officeDocument/2006/relationships/image" Target="../media/image36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7614"/>
            <a:ext cx="2721228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347614"/>
            <a:ext cx="5328592" cy="259228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Wspieranie mobilności</a:t>
            </a:r>
            <a:br>
              <a:rPr lang="pl-PL" sz="2800" dirty="0" smtClean="0"/>
            </a:br>
            <a:r>
              <a:rPr lang="pl-PL" sz="2800" dirty="0" smtClean="0"/>
              <a:t>i partnerstwa</a:t>
            </a:r>
            <a:br>
              <a:rPr lang="pl-PL" sz="2800" dirty="0" smtClean="0"/>
            </a:br>
            <a:r>
              <a:rPr lang="pl-PL" sz="2800" dirty="0" smtClean="0"/>
              <a:t>w kształceniu zawodowym </a:t>
            </a:r>
            <a:br>
              <a:rPr lang="pl-PL" sz="2800" dirty="0" smtClean="0"/>
            </a:br>
            <a:r>
              <a:rPr lang="pl-PL" sz="2800" dirty="0" smtClean="0"/>
              <a:t>w ramach PROGRAMU </a:t>
            </a:r>
            <a:r>
              <a:rPr lang="pl-PL" sz="2800" dirty="0" err="1" smtClean="0"/>
              <a:t>erasmus</a:t>
            </a:r>
            <a:r>
              <a:rPr lang="pl-PL" sz="2800" dirty="0" smtClean="0"/>
              <a:t>+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7236296" y="4515966"/>
            <a:ext cx="1907704" cy="419854"/>
          </a:xfrm>
        </p:spPr>
        <p:txBody>
          <a:bodyPr/>
          <a:lstStyle/>
          <a:p>
            <a:pPr algn="r"/>
            <a:r>
              <a:rPr lang="pl-PL" sz="2800" dirty="0" smtClean="0"/>
              <a:t>10 maja 2017r.</a:t>
            </a:r>
            <a:endParaRPr lang="pl-PL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19" y="987574"/>
            <a:ext cx="3063341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779912" y="422793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Rafał Hubczyk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Izabela Laskowska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19" y="1110232"/>
            <a:ext cx="6925070" cy="261364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109467" y="1347614"/>
            <a:ext cx="6925069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pl-PL" sz="3200" b="0" dirty="0" smtClean="0">
                <a:solidFill>
                  <a:srgbClr val="ECA492"/>
                </a:solidFill>
              </a:rPr>
              <a:t>Akcja 1.</a:t>
            </a:r>
          </a:p>
          <a:p>
            <a:pPr algn="ctr"/>
            <a:r>
              <a:rPr lang="pl-PL" sz="3200" b="0" dirty="0" smtClean="0">
                <a:solidFill>
                  <a:srgbClr val="ECA492"/>
                </a:solidFill>
              </a:rPr>
              <a:t>Mobilność uczniów i kadry</a:t>
            </a:r>
          </a:p>
        </p:txBody>
      </p:sp>
    </p:spTree>
    <p:extLst>
      <p:ext uri="{BB962C8B-B14F-4D97-AF65-F5344CB8AC3E}">
        <p14:creationId xmlns:p14="http://schemas.microsoft.com/office/powerpoint/2010/main" val="31144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71550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Akcja 1 mobilność uczniów - </a:t>
            </a:r>
            <a:r>
              <a:rPr lang="pl-PL" dirty="0"/>
              <a:t>Praktyki zawodowe i staże za granicą dla osób kształcących się zawodowo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419622"/>
            <a:ext cx="7838528" cy="2916325"/>
          </a:xfrm>
        </p:spPr>
        <p:txBody>
          <a:bodyPr>
            <a:noAutofit/>
          </a:bodyPr>
          <a:lstStyle/>
          <a:p>
            <a:pPr marL="324000" indent="-324000">
              <a:lnSpc>
                <a:spcPct val="90000"/>
              </a:lnSpc>
              <a:defRPr/>
            </a:pPr>
            <a:r>
              <a:rPr lang="pl-PL" b="1" dirty="0" smtClean="0">
                <a:solidFill>
                  <a:schemeClr val="tx2"/>
                </a:solidFill>
                <a:latin typeface="+mn-lt"/>
              </a:rPr>
              <a:t>Uczestnicy:</a:t>
            </a:r>
            <a:endParaRPr lang="pl-PL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</a:rPr>
              <a:t>uczniowie szkół zawodowych i </a:t>
            </a:r>
            <a:r>
              <a:rPr lang="pl-PL" dirty="0" smtClean="0">
                <a:latin typeface="+mn-lt"/>
              </a:rPr>
              <a:t>technicznych, </a:t>
            </a:r>
            <a:r>
              <a:rPr lang="pl-PL" dirty="0">
                <a:latin typeface="+mn-lt"/>
              </a:rPr>
              <a:t>osoby w trakcie szkolenia zawodowego </a:t>
            </a:r>
            <a:r>
              <a:rPr lang="pl-PL" dirty="0" smtClean="0">
                <a:latin typeface="+mn-lt"/>
              </a:rPr>
              <a:t>u </a:t>
            </a:r>
            <a:r>
              <a:rPr lang="pl-PL" dirty="0">
                <a:latin typeface="+mn-lt"/>
              </a:rPr>
              <a:t>pracodawcy</a:t>
            </a:r>
            <a:endParaRPr lang="pl-PL" i="1" dirty="0">
              <a:solidFill>
                <a:srgbClr val="00B05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</a:rPr>
              <a:t>absolwenci (staż musi się zakończyć w ciągu 1 roku po zakończeniu nauki</a:t>
            </a:r>
            <a:r>
              <a:rPr lang="pl-PL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+mn-lt"/>
              </a:rPr>
              <a:t>Czas trwania </a:t>
            </a:r>
            <a:r>
              <a:rPr lang="pl-PL" b="1" dirty="0" smtClean="0">
                <a:solidFill>
                  <a:schemeClr val="tx2"/>
                </a:solidFill>
                <a:latin typeface="+mn-lt"/>
              </a:rPr>
              <a:t>wyjazdu: </a:t>
            </a:r>
            <a:endParaRPr lang="pl-PL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</a:rPr>
              <a:t>od 2 </a:t>
            </a:r>
            <a:r>
              <a:rPr lang="pl-PL" dirty="0" smtClean="0">
                <a:latin typeface="+mn-lt"/>
              </a:rPr>
              <a:t>tygodni </a:t>
            </a:r>
            <a:r>
              <a:rPr lang="pl-PL" dirty="0">
                <a:latin typeface="+mn-lt"/>
              </a:rPr>
              <a:t>do 12 miesięcy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pl-PL" b="1" dirty="0" smtClean="0">
                <a:solidFill>
                  <a:schemeClr val="tx2"/>
                </a:solidFill>
                <a:latin typeface="+mn-lt"/>
              </a:rPr>
              <a:t>Działania:</a:t>
            </a:r>
            <a:endParaRPr lang="pl-PL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  <a:latin typeface="+mn-lt"/>
              </a:rPr>
              <a:t>p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raktyki/staże w przedsiębiorstwach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  <a:latin typeface="+mn-lt"/>
              </a:rPr>
              <a:t>p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raktyki/staże w placówkach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kształcenia lub szkolenia 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zawodowego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7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71550"/>
            <a:ext cx="7848872" cy="648072"/>
          </a:xfrm>
        </p:spPr>
        <p:txBody>
          <a:bodyPr/>
          <a:lstStyle/>
          <a:p>
            <a:r>
              <a:rPr lang="pl-PL" dirty="0" smtClean="0"/>
              <a:t>Akcja 1. mobilność kadry – WYJAZDY SZKOLENIOWE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347614"/>
            <a:ext cx="7848872" cy="3060342"/>
          </a:xfrm>
        </p:spPr>
        <p:txBody>
          <a:bodyPr>
            <a:noAutofit/>
          </a:bodyPr>
          <a:lstStyle/>
          <a:p>
            <a:pPr marL="324000" indent="-324000">
              <a:lnSpc>
                <a:spcPct val="12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tx2"/>
                </a:solidFill>
                <a:latin typeface="+mn-lt"/>
              </a:rPr>
              <a:t>Uczestnicy: </a:t>
            </a:r>
            <a:endParaRPr lang="pl-PL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</a:rPr>
              <a:t>osoby zajmujące się kształceniem i  szkoleniem zawodowym (nauczyciele, trenerzy, instruktorzy, opiekunowie praktyk)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</a:rPr>
              <a:t>doradcy zawodowi, osoby zajmujące się organizacją mobilności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n-lt"/>
              </a:rPr>
              <a:t>osoby odpowiedzialne za kształcenie zawodowe w </a:t>
            </a:r>
            <a:r>
              <a:rPr lang="pl-PL" dirty="0" smtClean="0">
                <a:latin typeface="+mn-lt"/>
              </a:rPr>
              <a:t>przedsiębiorstwach</a:t>
            </a:r>
            <a:r>
              <a:rPr lang="pl-PL" dirty="0">
                <a:latin typeface="+mn-lt"/>
              </a:rPr>
              <a:t> </a:t>
            </a:r>
          </a:p>
          <a:p>
            <a:pPr marL="324000" indent="-324000">
              <a:lnSpc>
                <a:spcPct val="120000"/>
              </a:lnSpc>
              <a:spcBef>
                <a:spcPts val="600"/>
              </a:spcBef>
              <a:defRPr/>
            </a:pPr>
            <a:r>
              <a:rPr lang="pl-PL" b="1" dirty="0" smtClean="0">
                <a:solidFill>
                  <a:schemeClr val="tx2"/>
                </a:solidFill>
                <a:latin typeface="+mn-lt"/>
              </a:rPr>
              <a:t>Czas </a:t>
            </a:r>
            <a:r>
              <a:rPr lang="pl-PL" b="1" dirty="0">
                <a:solidFill>
                  <a:schemeClr val="tx2"/>
                </a:solidFill>
                <a:latin typeface="+mn-lt"/>
              </a:rPr>
              <a:t>trwania </a:t>
            </a:r>
            <a:r>
              <a:rPr lang="pl-PL" b="1" dirty="0" smtClean="0">
                <a:solidFill>
                  <a:schemeClr val="tx2"/>
                </a:solidFill>
                <a:latin typeface="+mn-lt"/>
              </a:rPr>
              <a:t>wyjazdu:</a:t>
            </a:r>
            <a:endParaRPr lang="pl-PL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latin typeface="+mn-lt"/>
              </a:rPr>
              <a:t>od 2 dni do 2 miesięcy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tx2"/>
                </a:solidFill>
                <a:latin typeface="+mn-lt"/>
              </a:rPr>
              <a:t>Działania: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praktyki </a:t>
            </a:r>
            <a:r>
              <a:rPr lang="pl-PL" dirty="0">
                <a:latin typeface="+mn-lt"/>
              </a:rPr>
              <a:t>typu </a:t>
            </a:r>
            <a:r>
              <a:rPr lang="pl-PL" i="1" dirty="0" err="1" smtClean="0">
                <a:latin typeface="+mn-lt"/>
              </a:rPr>
              <a:t>job-shadowing</a:t>
            </a:r>
            <a:r>
              <a:rPr lang="pl-PL" i="1" dirty="0" smtClean="0">
                <a:latin typeface="+mn-lt"/>
              </a:rPr>
              <a:t> (obserwacja na stanowisku pracy)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prowadzenie </a:t>
            </a:r>
            <a:r>
              <a:rPr lang="pl-PL" dirty="0">
                <a:latin typeface="+mn-lt"/>
              </a:rPr>
              <a:t>kursów/szkoleń w zagranicznych instytucjach </a:t>
            </a:r>
            <a:r>
              <a:rPr lang="pl-PL" dirty="0" smtClean="0">
                <a:latin typeface="+mn-lt"/>
              </a:rPr>
              <a:t>partnerskich</a:t>
            </a:r>
          </a:p>
        </p:txBody>
      </p:sp>
    </p:spTree>
    <p:extLst>
      <p:ext uri="{BB962C8B-B14F-4D97-AF65-F5344CB8AC3E}">
        <p14:creationId xmlns:p14="http://schemas.microsoft.com/office/powerpoint/2010/main" val="3819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23478"/>
            <a:ext cx="6624736" cy="72008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Udział Szkół z województwa mazowieckiego</a:t>
            </a:r>
            <a:br>
              <a:rPr lang="pl-PL" dirty="0" smtClean="0"/>
            </a:br>
            <a:r>
              <a:rPr lang="pl-PL" dirty="0" smtClean="0"/>
              <a:t>w projektach ka1 vet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439607"/>
              </p:ext>
            </p:extLst>
          </p:nvPr>
        </p:nvGraphicFramePr>
        <p:xfrm>
          <a:off x="673100" y="771550"/>
          <a:ext cx="7848600" cy="363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8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51469"/>
            <a:ext cx="6840760" cy="720081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Udział powiatów z województwa mazowieckiego</a:t>
            </a:r>
            <a:br>
              <a:rPr lang="pl-PL" dirty="0" smtClean="0"/>
            </a:br>
            <a:r>
              <a:rPr lang="pl-PL" dirty="0" smtClean="0"/>
              <a:t>w projektach ka1 vet – 1/2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74159"/>
              </p:ext>
            </p:extLst>
          </p:nvPr>
        </p:nvGraphicFramePr>
        <p:xfrm>
          <a:off x="827584" y="843556"/>
          <a:ext cx="7488832" cy="35283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80500"/>
                <a:gridCol w="1745762"/>
                <a:gridCol w="1908918"/>
                <a:gridCol w="2153652"/>
              </a:tblGrid>
              <a:tr h="2714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powiat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liczba projektów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liczba uczestników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suma dofinansowania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m. st. warszawa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899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2 026 895,00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wyszkowski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455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990 293,00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ostrowski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269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489 260,00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wołomiński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385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803 800,00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m. Radom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657 893,00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ostrołęcki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263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549 948,00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garwoliński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413 366,00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żyrardowski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136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330 980,00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miński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418 436,00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lipski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103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246 441,00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m. Siedlce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278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538 638,00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pruszkowski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180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282 757,00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51469"/>
            <a:ext cx="6840760" cy="720081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Udział powiatów z województwa mazowieckiego</a:t>
            </a:r>
            <a:br>
              <a:rPr lang="pl-PL" dirty="0" smtClean="0"/>
            </a:br>
            <a:r>
              <a:rPr lang="pl-PL" dirty="0" smtClean="0"/>
              <a:t>w projektach ka1 vet – 2/2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29464"/>
              </p:ext>
            </p:extLst>
          </p:nvPr>
        </p:nvGraphicFramePr>
        <p:xfrm>
          <a:off x="827584" y="843556"/>
          <a:ext cx="7488832" cy="35283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80500"/>
                <a:gridCol w="1745762"/>
                <a:gridCol w="1908918"/>
                <a:gridCol w="2153652"/>
              </a:tblGrid>
              <a:tr h="2714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powiat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liczba projektów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liczba uczestników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spc="100" baseline="0" dirty="0">
                          <a:effectLst/>
                        </a:rPr>
                        <a:t>suma dofinansowania</a:t>
                      </a:r>
                      <a:endParaRPr lang="pl-PL" sz="1100" b="1" i="0" u="none" strike="noStrike" spc="100" baseline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ciechanowski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264 861,00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pułtuski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301 833,00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Płock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247 640,00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łosicki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285 176,00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kozienicki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242 382,00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piaseczyński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235 772,00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radomski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188 538,00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sierpecki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219 518,00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grójecki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187 184,00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warszawski zachodni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90 520,00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przasnyski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36 032,00</a:t>
                      </a:r>
                    </a:p>
                  </a:txBody>
                  <a:tcPr marL="9525" marR="9525" marT="9525" marB="0" anchor="ctr"/>
                </a:tc>
              </a:tr>
              <a:tr h="2714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30 604,00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0208" y="703759"/>
            <a:ext cx="81186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Beneficjent: </a:t>
            </a:r>
            <a:r>
              <a:rPr lang="pl-PL" sz="1600" b="1" dirty="0">
                <a:solidFill>
                  <a:srgbClr val="6856A5"/>
                </a:solidFill>
                <a:latin typeface="Trebuchet MS" pitchFamily="34" charset="0"/>
                <a:cs typeface="Times New Roman" pitchFamily="18" charset="0"/>
              </a:rPr>
              <a:t>Zespół Szkół Licealnych i Technicznych Nr 1 w Warszawie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Uczestnicy:</a:t>
            </a:r>
          </a:p>
          <a:p>
            <a:r>
              <a:rPr lang="pl-PL" sz="1600" dirty="0" smtClean="0"/>
              <a:t>8 </a:t>
            </a:r>
            <a:r>
              <a:rPr lang="pl-PL" sz="1600" dirty="0"/>
              <a:t>uczniów odbyło staże w przedsiębiorstwach</a:t>
            </a:r>
          </a:p>
          <a:p>
            <a:r>
              <a:rPr lang="pl-PL" sz="1600" dirty="0"/>
              <a:t>8 nauczycieli uczestniczyło w szkoleniach typu </a:t>
            </a:r>
            <a:r>
              <a:rPr lang="pl-PL" sz="1600" dirty="0" err="1" smtClean="0"/>
              <a:t>job-shadowing</a:t>
            </a:r>
            <a:endParaRPr lang="pl-PL" sz="1600" dirty="0" smtClean="0"/>
          </a:p>
          <a:p>
            <a:endParaRPr lang="pl-PL" sz="1600" dirty="0"/>
          </a:p>
          <a:p>
            <a:pPr lvl="0"/>
            <a:r>
              <a:rPr lang="pl-PL" sz="1600" b="1" dirty="0"/>
              <a:t>Miejsca </a:t>
            </a:r>
            <a:r>
              <a:rPr lang="pl-PL" sz="1600" b="1" dirty="0" smtClean="0"/>
              <a:t>staży: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branża</a:t>
            </a:r>
            <a:r>
              <a:rPr lang="en-US" sz="1600" dirty="0" smtClean="0"/>
              <a:t> IT: </a:t>
            </a:r>
            <a:r>
              <a:rPr lang="en-US" sz="1600" dirty="0" err="1" smtClean="0"/>
              <a:t>Nincocebrian</a:t>
            </a:r>
            <a:r>
              <a:rPr lang="en-US" sz="1600" dirty="0" smtClean="0"/>
              <a:t>, Qwerty </a:t>
            </a:r>
            <a:r>
              <a:rPr lang="en-US" sz="1600" dirty="0" err="1" smtClean="0"/>
              <a:t>Sistemas</a:t>
            </a:r>
            <a:r>
              <a:rPr lang="en-US" sz="1600" dirty="0" smtClean="0"/>
              <a:t> S.A.L., Hospital </a:t>
            </a:r>
            <a:r>
              <a:rPr lang="en-US" sz="1600" dirty="0" err="1" smtClean="0"/>
              <a:t>Dr</a:t>
            </a:r>
            <a:r>
              <a:rPr lang="en-US" sz="1600" dirty="0" smtClean="0"/>
              <a:t> </a:t>
            </a:r>
            <a:r>
              <a:rPr lang="en-US" sz="1600" dirty="0" err="1" smtClean="0"/>
              <a:t>Negrin</a:t>
            </a:r>
            <a:r>
              <a:rPr lang="en-US" sz="1600" dirty="0" smtClean="0"/>
              <a:t>, </a:t>
            </a:r>
            <a:r>
              <a:rPr lang="en-US" sz="1600" dirty="0" err="1" smtClean="0"/>
              <a:t>Genocan</a:t>
            </a:r>
            <a:r>
              <a:rPr lang="en-US" sz="1600" dirty="0" smtClean="0"/>
              <a:t> S.L.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mechatronika</a:t>
            </a:r>
            <a:r>
              <a:rPr lang="pl-PL" sz="1600" dirty="0"/>
              <a:t>: </a:t>
            </a:r>
            <a:r>
              <a:rPr lang="pl-PL" sz="1600" dirty="0" err="1"/>
              <a:t>Tirma</a:t>
            </a:r>
            <a:r>
              <a:rPr lang="pl-PL" sz="1600" dirty="0"/>
              <a:t> S.A., Toyota, </a:t>
            </a:r>
            <a:r>
              <a:rPr lang="pl-PL" sz="1600" dirty="0" smtClean="0"/>
              <a:t>Opel</a:t>
            </a:r>
          </a:p>
          <a:p>
            <a:pPr marL="285750" indent="-285750">
              <a:buFontTx/>
              <a:buChar char="-"/>
            </a:pPr>
            <a:endParaRPr lang="pl-PL" sz="1600" dirty="0"/>
          </a:p>
          <a:p>
            <a:pPr lvl="0"/>
            <a:r>
              <a:rPr lang="pl-PL" sz="1600" b="1" dirty="0"/>
              <a:t>Zawody:</a:t>
            </a:r>
            <a:r>
              <a:rPr lang="pl-PL" sz="1600" dirty="0"/>
              <a:t> technik informatyk (4 uczniów), technik mechatronik (4 uczniów</a:t>
            </a:r>
            <a:r>
              <a:rPr lang="pl-PL" sz="1600" dirty="0" smtClean="0"/>
              <a:t>)</a:t>
            </a:r>
          </a:p>
          <a:p>
            <a:pPr lvl="0"/>
            <a:endParaRPr lang="pl-PL" sz="1600" dirty="0"/>
          </a:p>
          <a:p>
            <a:pPr lvl="0"/>
            <a:r>
              <a:rPr lang="pl-PL" sz="1600" b="1" dirty="0"/>
              <a:t>Czas trwania stażu: </a:t>
            </a:r>
          </a:p>
          <a:p>
            <a:r>
              <a:rPr lang="pl-PL" sz="1600" dirty="0"/>
              <a:t>- Uczniowie – 21 dni</a:t>
            </a:r>
          </a:p>
          <a:p>
            <a:r>
              <a:rPr lang="pl-PL" sz="1600" dirty="0"/>
              <a:t>- Kadra – 6 dni</a:t>
            </a:r>
          </a:p>
        </p:txBody>
      </p:sp>
    </p:spTree>
    <p:extLst>
      <p:ext uri="{BB962C8B-B14F-4D97-AF65-F5344CB8AC3E}">
        <p14:creationId xmlns:p14="http://schemas.microsoft.com/office/powerpoint/2010/main" val="21864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19" y="1110232"/>
            <a:ext cx="6925070" cy="261364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109467" y="1347614"/>
            <a:ext cx="6925069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rgbClr val="6856A5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pl-PL" sz="3200" b="0" dirty="0" smtClean="0">
                <a:solidFill>
                  <a:srgbClr val="ECA492"/>
                </a:solidFill>
              </a:rPr>
              <a:t>Akcja 2.</a:t>
            </a:r>
          </a:p>
          <a:p>
            <a:pPr algn="ctr"/>
            <a:r>
              <a:rPr lang="pl-PL" sz="3200" b="0" dirty="0" smtClean="0">
                <a:solidFill>
                  <a:srgbClr val="ECA492"/>
                </a:solidFill>
              </a:rPr>
              <a:t>Partnerstwa strategiczne</a:t>
            </a:r>
          </a:p>
        </p:txBody>
      </p:sp>
    </p:spTree>
    <p:extLst>
      <p:ext uri="{BB962C8B-B14F-4D97-AF65-F5344CB8AC3E}">
        <p14:creationId xmlns:p14="http://schemas.microsoft.com/office/powerpoint/2010/main" val="2842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57606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Partnerstwa strategiczne – współpraca na rzecz innowacji i dobrych praktyk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03598"/>
            <a:ext cx="8856984" cy="3240360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to </a:t>
            </a:r>
            <a:r>
              <a:rPr lang="pl-PL" b="1" dirty="0"/>
              <a:t>międzynarodowe projekty </a:t>
            </a:r>
            <a:r>
              <a:rPr lang="pl-PL" dirty="0" smtClean="0"/>
              <a:t>stwarzające instytucjom edukacyjnym możliwość rozwój</a:t>
            </a:r>
          </a:p>
          <a:p>
            <a:r>
              <a:rPr lang="pl-PL" dirty="0" smtClean="0"/>
              <a:t>w wyniku międzynarodowej współpracy z</a:t>
            </a:r>
            <a:r>
              <a:rPr lang="pl-PL" dirty="0"/>
              <a:t> innymi interesariuszami kształcenia i szkolenia zawodowego, w tym z przedsiębiorstwami</a:t>
            </a:r>
            <a:r>
              <a:rPr lang="pl-PL" dirty="0" smtClean="0"/>
              <a:t>. Celem tych partnerstw jest: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poprawa jakości działań edukacyjnych w zakresie kształcenia i szkolenia </a:t>
            </a:r>
            <a:r>
              <a:rPr lang="pl-PL" dirty="0" smtClean="0"/>
              <a:t>zawodowego</a:t>
            </a:r>
          </a:p>
          <a:p>
            <a:pPr marL="342900" indent="-342900"/>
            <a:r>
              <a:rPr lang="pl-PL" dirty="0"/>
              <a:t>	</a:t>
            </a:r>
            <a:r>
              <a:rPr lang="pl-PL" dirty="0" smtClean="0"/>
              <a:t>i dostosowanie do </a:t>
            </a:r>
            <a:r>
              <a:rPr lang="pl-PL" dirty="0"/>
              <a:t>potrzeb rynku pracy i wymagań </a:t>
            </a:r>
            <a:r>
              <a:rPr lang="pl-PL" dirty="0" smtClean="0"/>
              <a:t>pracodawców;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modernizacja instytucji kształcenia i szkoleń zawodowych.</a:t>
            </a:r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endParaRPr lang="pl-PL" dirty="0"/>
          </a:p>
        </p:txBody>
      </p:sp>
      <p:graphicFrame>
        <p:nvGraphicFramePr>
          <p:cNvPr id="6" name="Symbol zastępczy zawartości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548236"/>
              </p:ext>
            </p:extLst>
          </p:nvPr>
        </p:nvGraphicFramePr>
        <p:xfrm>
          <a:off x="2051720" y="3156907"/>
          <a:ext cx="41764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zaokrąglony 6"/>
          <p:cNvSpPr/>
          <p:nvPr/>
        </p:nvSpPr>
        <p:spPr>
          <a:xfrm>
            <a:off x="827584" y="3867894"/>
            <a:ext cx="216024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1200" b="1" dirty="0" smtClean="0">
                <a:solidFill>
                  <a:srgbClr val="005061"/>
                </a:solidFill>
              </a:rPr>
              <a:t>150 000 € </a:t>
            </a:r>
            <a:r>
              <a:rPr lang="pl-PL" sz="1200" dirty="0" smtClean="0">
                <a:solidFill>
                  <a:srgbClr val="005061"/>
                </a:solidFill>
              </a:rPr>
              <a:t>maksymalne dofinansowanie roczne</a:t>
            </a:r>
            <a:endParaRPr lang="pl-PL" sz="1200" dirty="0">
              <a:solidFill>
                <a:srgbClr val="00506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364088" y="3867894"/>
            <a:ext cx="216024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1200" b="1" dirty="0" smtClean="0">
                <a:solidFill>
                  <a:srgbClr val="005061"/>
                </a:solidFill>
              </a:rPr>
              <a:t>450 000 € </a:t>
            </a:r>
            <a:r>
              <a:rPr lang="pl-PL" sz="1200" dirty="0" smtClean="0">
                <a:solidFill>
                  <a:srgbClr val="005061"/>
                </a:solidFill>
              </a:rPr>
              <a:t>maksymalne dofinansowanie projektu</a:t>
            </a:r>
            <a:endParaRPr lang="pl-PL" sz="1200" dirty="0">
              <a:solidFill>
                <a:srgbClr val="005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1028" y="1108070"/>
            <a:ext cx="3816424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Partnerstwa strategiczne wspierające </a:t>
            </a:r>
          </a:p>
          <a:p>
            <a:pPr algn="ctr"/>
            <a:r>
              <a:rPr lang="pl-PL" sz="1600" dirty="0">
                <a:solidFill>
                  <a:prstClr val="white"/>
                </a:solidFill>
              </a:rPr>
              <a:t>wymianę dobrych </a:t>
            </a:r>
            <a:r>
              <a:rPr lang="pl-PL" sz="1600" dirty="0" smtClean="0">
                <a:solidFill>
                  <a:prstClr val="white"/>
                </a:solidFill>
              </a:rPr>
              <a:t>praktyk</a:t>
            </a:r>
            <a:endParaRPr lang="pl-PL" sz="1600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429744" y="1114365"/>
            <a:ext cx="3606280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Partnerstwa strategiczne </a:t>
            </a:r>
            <a:br>
              <a:rPr lang="pl-PL" sz="1600" dirty="0">
                <a:solidFill>
                  <a:prstClr val="white"/>
                </a:solidFill>
              </a:rPr>
            </a:br>
            <a:r>
              <a:rPr lang="pl-PL" sz="1600" dirty="0">
                <a:solidFill>
                  <a:prstClr val="white"/>
                </a:solidFill>
              </a:rPr>
              <a:t>na rzecz innowacji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71048" y="1830253"/>
            <a:ext cx="345638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005061"/>
                </a:solidFill>
              </a:rPr>
              <a:t>wymiana </a:t>
            </a:r>
            <a:r>
              <a:rPr lang="pl-PL" sz="1400" dirty="0">
                <a:solidFill>
                  <a:srgbClr val="005061"/>
                </a:solidFill>
              </a:rPr>
              <a:t>doświadczeń, przekazywanie </a:t>
            </a:r>
            <a:r>
              <a:rPr lang="pl-PL" sz="1400" dirty="0" smtClean="0">
                <a:solidFill>
                  <a:srgbClr val="005061"/>
                </a:solidFill>
              </a:rPr>
              <a:t/>
            </a:r>
            <a:br>
              <a:rPr lang="pl-PL" sz="1400" dirty="0" smtClean="0">
                <a:solidFill>
                  <a:srgbClr val="005061"/>
                </a:solidFill>
              </a:rPr>
            </a:br>
            <a:r>
              <a:rPr lang="pl-PL" sz="1400" dirty="0" smtClean="0">
                <a:solidFill>
                  <a:srgbClr val="005061"/>
                </a:solidFill>
              </a:rPr>
              <a:t>i </a:t>
            </a:r>
            <a:r>
              <a:rPr lang="pl-PL" sz="1400" dirty="0">
                <a:solidFill>
                  <a:srgbClr val="005061"/>
                </a:solidFill>
              </a:rPr>
              <a:t>porównywanie pomysłów, rozwiązań, praktyk </a:t>
            </a:r>
            <a:r>
              <a:rPr lang="pl-PL" sz="1400" dirty="0" smtClean="0">
                <a:solidFill>
                  <a:srgbClr val="005061"/>
                </a:solidFill>
              </a:rPr>
              <a:t>oraz metod</a:t>
            </a: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5061"/>
                </a:solidFill>
              </a:rPr>
              <a:t>podnoszenie umiejętności </a:t>
            </a:r>
            <a:br>
              <a:rPr lang="pl-PL" sz="1400" dirty="0">
                <a:solidFill>
                  <a:srgbClr val="005061"/>
                </a:solidFill>
              </a:rPr>
            </a:br>
            <a:r>
              <a:rPr lang="pl-PL" sz="1400" dirty="0">
                <a:solidFill>
                  <a:srgbClr val="005061"/>
                </a:solidFill>
              </a:rPr>
              <a:t>i możliwości działania na poziomie międzynarodowym </a:t>
            </a: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 smtClean="0">
              <a:solidFill>
                <a:srgbClr val="00506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21857" y="1923678"/>
            <a:ext cx="3606280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1200"/>
              </a:spcBef>
              <a:buFont typeface="Wingdings" pitchFamily="2" charset="2"/>
              <a:buChar char="§"/>
            </a:pPr>
            <a:r>
              <a:rPr lang="pl-PL" sz="1600" dirty="0">
                <a:solidFill>
                  <a:srgbClr val="005061"/>
                </a:solidFill>
              </a:rPr>
              <a:t>innowacyjne </a:t>
            </a:r>
            <a:r>
              <a:rPr lang="pl-PL" sz="1600" dirty="0" smtClean="0">
                <a:solidFill>
                  <a:srgbClr val="005061"/>
                </a:solidFill>
              </a:rPr>
              <a:t>rezultaty </a:t>
            </a:r>
            <a:endParaRPr lang="pl-PL" sz="1600" dirty="0" smtClean="0">
              <a:solidFill>
                <a:srgbClr val="005061">
                  <a:lumMod val="75000"/>
                </a:srgbClr>
              </a:solidFill>
            </a:endParaRPr>
          </a:p>
          <a:p>
            <a:pPr marL="358775" indent="-358775">
              <a:spcBef>
                <a:spcPts val="1200"/>
              </a:spcBef>
              <a:buFont typeface="Wingdings" pitchFamily="2" charset="2"/>
              <a:buChar char="§"/>
            </a:pPr>
            <a:r>
              <a:rPr lang="pl-PL" sz="1600" dirty="0">
                <a:solidFill>
                  <a:srgbClr val="005061"/>
                </a:solidFill>
              </a:rPr>
              <a:t>intensywne działania upowszechniające </a:t>
            </a:r>
            <a:r>
              <a:rPr lang="pl-PL" sz="1600" dirty="0" smtClean="0">
                <a:solidFill>
                  <a:srgbClr val="005061"/>
                </a:solidFill>
              </a:rPr>
              <a:t>nowe produkty </a:t>
            </a:r>
            <a:r>
              <a:rPr lang="pl-PL" sz="1600" dirty="0">
                <a:solidFill>
                  <a:srgbClr val="005061"/>
                </a:solidFill>
              </a:rPr>
              <a:t>i </a:t>
            </a:r>
            <a:r>
              <a:rPr lang="pl-PL" sz="1600" dirty="0" smtClean="0">
                <a:solidFill>
                  <a:srgbClr val="005061"/>
                </a:solidFill>
              </a:rPr>
              <a:t>nowatorskie pomysły</a:t>
            </a:r>
            <a:endParaRPr lang="pl-PL" sz="1600" dirty="0">
              <a:solidFill>
                <a:srgbClr val="005061"/>
              </a:solidFill>
            </a:endParaRPr>
          </a:p>
          <a:p>
            <a:pPr marL="358775" indent="-358775">
              <a:spcBef>
                <a:spcPts val="1200"/>
              </a:spcBef>
              <a:buFont typeface="Wingdings" pitchFamily="2" charset="2"/>
              <a:buChar char="§"/>
            </a:pPr>
            <a:r>
              <a:rPr lang="pl-PL" sz="1600" dirty="0">
                <a:solidFill>
                  <a:srgbClr val="005061"/>
                </a:solidFill>
              </a:rPr>
              <a:t>zapewnienie trwałości </a:t>
            </a:r>
            <a:r>
              <a:rPr lang="pl-PL" sz="1600" dirty="0" smtClean="0">
                <a:solidFill>
                  <a:srgbClr val="005061"/>
                </a:solidFill>
              </a:rPr>
              <a:t>rezultatów</a:t>
            </a:r>
            <a:endParaRPr lang="pl-PL" dirty="0">
              <a:solidFill>
                <a:srgbClr val="005061">
                  <a:lumMod val="75000"/>
                </a:srgbClr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907704" y="267494"/>
            <a:ext cx="6912768" cy="3780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cap="all" dirty="0">
                <a:solidFill>
                  <a:srgbClr val="81C9A4"/>
                </a:solidFill>
              </a:rPr>
              <a:t>Typy projektów </a:t>
            </a:r>
            <a:r>
              <a:rPr lang="pl-PL" sz="1800" b="1" cap="all" dirty="0" smtClean="0">
                <a:solidFill>
                  <a:srgbClr val="81C9A4"/>
                </a:solidFill>
              </a:rPr>
              <a:t>partnerstw strategicznych (1)</a:t>
            </a:r>
            <a:endParaRPr lang="pl-PL" sz="1800" b="1" cap="all" dirty="0">
              <a:solidFill>
                <a:srgbClr val="81C9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79512" y="1203598"/>
            <a:ext cx="331236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  <a:t>Dzięki działalności FRSE setki tysięcy osób </a:t>
            </a:r>
            <a:b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</a:br>
            <a: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  <a:t>w każdym wieku, bez względu na wykształcenie i posiadane umiejętności, miały szansę uczestniczyć w projektach edukacyjnych realizowanych przy wsparciu programów europejskich.</a:t>
            </a:r>
          </a:p>
          <a:p>
            <a:pPr>
              <a:spcBef>
                <a:spcPts val="600"/>
              </a:spcBef>
            </a:pPr>
            <a: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  <a:t>Udział w projektach pozwala nie tylko na zdobycie wiedzy z konkretnych dziedzin, </a:t>
            </a:r>
            <a:b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</a:br>
            <a: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  <a:t>ale przede wszystkim uczy aktywności </a:t>
            </a:r>
            <a:b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</a:br>
            <a:r>
              <a:rPr lang="pl-PL" sz="1200" dirty="0" smtClean="0">
                <a:solidFill>
                  <a:srgbClr val="114D4B"/>
                </a:solidFill>
                <a:latin typeface="Trebuchet MS" panose="020B0603020202020204" pitchFamily="34" charset="0"/>
              </a:rPr>
              <a:t>i odwagi w podejmowaniu działań, które zmieniają otaczającą nas rzeczywistość.</a:t>
            </a:r>
            <a:endParaRPr lang="en-GB" sz="1200" dirty="0">
              <a:solidFill>
                <a:srgbClr val="114D4B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3528" y="19548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rgbClr val="8064A2">
                    <a:lumMod val="75000"/>
                  </a:srgbClr>
                </a:solidFill>
              </a:rPr>
              <a:t>Programy, akcje i inicjatywy</a:t>
            </a:r>
            <a:br>
              <a:rPr lang="pl-PL" sz="3600" dirty="0" smtClean="0">
                <a:solidFill>
                  <a:srgbClr val="8064A2">
                    <a:lumMod val="75000"/>
                  </a:srgbClr>
                </a:solidFill>
              </a:rPr>
            </a:br>
            <a:r>
              <a:rPr lang="pl-PL" dirty="0" smtClean="0">
                <a:solidFill>
                  <a:srgbClr val="8064A2">
                    <a:lumMod val="75000"/>
                  </a:srgbClr>
                </a:solidFill>
              </a:rPr>
              <a:t>koordynowane przez Fundację Rozwoju Systemu Edukacji</a:t>
            </a:r>
            <a:endParaRPr lang="en-GB" sz="3600" dirty="0">
              <a:solidFill>
                <a:srgbClr val="8064A2">
                  <a:lumMod val="75000"/>
                </a:srgbClr>
              </a:solidFill>
              <a:latin typeface="Calibri Light" pitchFamily="34" charset="0"/>
            </a:endParaRPr>
          </a:p>
        </p:txBody>
      </p:sp>
      <p:pic>
        <p:nvPicPr>
          <p:cNvPr id="5" name="Obraz 4" descr="Obraz2ccc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1" y="1118817"/>
            <a:ext cx="3456384" cy="24482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0007"/>
            <a:ext cx="2591296" cy="217627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9549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2160" y="51470"/>
            <a:ext cx="2880320" cy="6480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Rezultaty i produkty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7534"/>
            <a:ext cx="5192265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1851670"/>
            <a:ext cx="33843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5061"/>
                </a:solidFill>
                <a:latin typeface="Trebuchet MS" pitchFamily="34" charset="0"/>
              </a:rPr>
              <a:t>podniesienie jakość szkoleń w branży budowalnej w oparciu o standard kompetencji Trenera VET (EQVET);</a:t>
            </a:r>
            <a:endParaRPr lang="en-US" sz="1200" dirty="0">
              <a:solidFill>
                <a:srgbClr val="005061"/>
              </a:solidFill>
              <a:latin typeface="Trebuchet MS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5061"/>
                </a:solidFill>
                <a:latin typeface="Trebuchet MS" pitchFamily="34" charset="0"/>
              </a:rPr>
              <a:t>wdrożenie do praktyki modelu </a:t>
            </a:r>
            <a:r>
              <a:rPr lang="pl-PL" sz="1200" dirty="0" smtClean="0">
                <a:solidFill>
                  <a:srgbClr val="005061"/>
                </a:solidFill>
                <a:latin typeface="Trebuchet MS" pitchFamily="34" charset="0"/>
              </a:rPr>
              <a:t>walidacji</a:t>
            </a:r>
            <a:br>
              <a:rPr lang="pl-PL" sz="1200" dirty="0" smtClean="0">
                <a:solidFill>
                  <a:srgbClr val="005061"/>
                </a:solidFill>
                <a:latin typeface="Trebuchet MS" pitchFamily="34" charset="0"/>
              </a:rPr>
            </a:br>
            <a:r>
              <a:rPr lang="pl-PL" sz="1200" dirty="0" smtClean="0">
                <a:solidFill>
                  <a:srgbClr val="005061"/>
                </a:solidFill>
                <a:latin typeface="Trebuchet MS" pitchFamily="34" charset="0"/>
              </a:rPr>
              <a:t>i </a:t>
            </a:r>
            <a:r>
              <a:rPr lang="pl-PL" sz="1200" dirty="0">
                <a:solidFill>
                  <a:srgbClr val="005061"/>
                </a:solidFill>
                <a:latin typeface="Trebuchet MS" pitchFamily="34" charset="0"/>
              </a:rPr>
              <a:t>certyfikacji Trenerów VET w branży budowalnej</a:t>
            </a:r>
            <a:endParaRPr lang="en-US" sz="1200" dirty="0">
              <a:solidFill>
                <a:srgbClr val="005061"/>
              </a:solidFill>
              <a:latin typeface="Trebuchet MS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5061"/>
                </a:solidFill>
                <a:latin typeface="Trebuchet MS" pitchFamily="34" charset="0"/>
              </a:rPr>
              <a:t>wprowadzenie elastycznej i atrakcyjnej oferty </a:t>
            </a:r>
            <a:r>
              <a:rPr lang="pl-PL" sz="1200" dirty="0" smtClean="0">
                <a:solidFill>
                  <a:srgbClr val="005061"/>
                </a:solidFill>
                <a:latin typeface="Trebuchet MS" pitchFamily="34" charset="0"/>
              </a:rPr>
              <a:t>modułowego </a:t>
            </a:r>
            <a:r>
              <a:rPr lang="pl-PL" sz="1200" dirty="0">
                <a:solidFill>
                  <a:srgbClr val="005061"/>
                </a:solidFill>
                <a:latin typeface="Trebuchet MS" pitchFamily="34" charset="0"/>
              </a:rPr>
              <a:t>szkolenia e-learning;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5061"/>
                </a:solidFill>
                <a:latin typeface="Trebuchet MS" pitchFamily="34" charset="0"/>
              </a:rPr>
              <a:t>wspomaganie organizatorów szkoleń </a:t>
            </a: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51520" y="811972"/>
            <a:ext cx="3744416" cy="1039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„</a:t>
            </a:r>
            <a:r>
              <a:rPr lang="pl-PL" sz="3200" dirty="0"/>
              <a:t>Certyfikowany trener kształcenia i szkolenia </a:t>
            </a:r>
            <a:r>
              <a:rPr lang="pl-PL" sz="3200" dirty="0" smtClean="0"/>
              <a:t>zawodowego w </a:t>
            </a:r>
            <a:r>
              <a:rPr lang="pl-PL" sz="3200" dirty="0"/>
              <a:t>branży budowlanej”</a:t>
            </a:r>
            <a:br>
              <a:rPr lang="pl-PL" sz="3200" dirty="0"/>
            </a:br>
            <a:r>
              <a:rPr lang="pl-PL" sz="3200" dirty="0" smtClean="0"/>
              <a:t>PROJEKT Realizowany </a:t>
            </a:r>
            <a:r>
              <a:rPr lang="pl-PL" sz="3200" dirty="0"/>
              <a:t>przez INSTYTUT TECHNOLOGII EKSPLOATACJI - PAŃSTWOWY INSTYTUT BADAWCZY  w Radomiu</a:t>
            </a:r>
          </a:p>
        </p:txBody>
      </p:sp>
    </p:spTree>
    <p:extLst>
      <p:ext uri="{BB962C8B-B14F-4D97-AF65-F5344CB8AC3E}">
        <p14:creationId xmlns:p14="http://schemas.microsoft.com/office/powerpoint/2010/main" val="36405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-1"/>
          <a:stretch/>
        </p:blipFill>
        <p:spPr>
          <a:xfrm>
            <a:off x="537019" y="1323824"/>
            <a:ext cx="3818957" cy="65901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982295" y="1604141"/>
            <a:ext cx="2900765" cy="369332"/>
          </a:xfrm>
          <a:prstGeom prst="rect">
            <a:avLst/>
          </a:prstGeom>
          <a:solidFill>
            <a:srgbClr val="0050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white">
                    <a:lumMod val="95000"/>
                  </a:prstClr>
                </a:solidFill>
              </a:rPr>
              <a:t>Kontakty własne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273914" y="3670200"/>
            <a:ext cx="3394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 smtClean="0">
                <a:solidFill>
                  <a:srgbClr val="81C9A4">
                    <a:lumMod val="75000"/>
                  </a:srgbClr>
                </a:solidFill>
              </a:rPr>
              <a:t>www.leonardo.org.pl  (kompendia projektów)</a:t>
            </a:r>
            <a:endParaRPr lang="pl-PL" sz="1000" b="1" dirty="0">
              <a:solidFill>
                <a:srgbClr val="81C9A4">
                  <a:lumMod val="75000"/>
                </a:srgb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674796" y="4083918"/>
            <a:ext cx="5222954" cy="369332"/>
          </a:xfrm>
          <a:prstGeom prst="rect">
            <a:avLst/>
          </a:prstGeom>
          <a:noFill/>
          <a:ln>
            <a:solidFill>
              <a:srgbClr val="8AC19D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81C9A4">
                    <a:lumMod val="75000"/>
                  </a:srgbClr>
                </a:solidFill>
              </a:rPr>
              <a:t> </a:t>
            </a:r>
            <a:r>
              <a:rPr lang="pl-PL" b="1" dirty="0" smtClean="0">
                <a:solidFill>
                  <a:srgbClr val="005061"/>
                </a:solidFill>
              </a:rPr>
              <a:t>Kontakty zawodowe, kontakty samorządowe</a:t>
            </a:r>
            <a:endParaRPr lang="pl-PL" b="1" dirty="0">
              <a:solidFill>
                <a:srgbClr val="005061"/>
              </a:solidFill>
            </a:endParaRPr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0" y="2647480"/>
            <a:ext cx="2384418" cy="723094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6" y="2059241"/>
            <a:ext cx="3969055" cy="51656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499991" y="2349881"/>
            <a:ext cx="2454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u="sng" dirty="0">
                <a:solidFill>
                  <a:srgbClr val="005061"/>
                </a:solidFill>
                <a:hlinkClick r:id="rId6"/>
              </a:rPr>
              <a:t>www.schooleducationgateway.eu</a:t>
            </a:r>
            <a:endParaRPr lang="pl-PL" sz="1200" dirty="0">
              <a:solidFill>
                <a:srgbClr val="00506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674796" y="2934869"/>
            <a:ext cx="2337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5061"/>
                </a:solidFill>
                <a:hlinkClick r:id="rId7"/>
              </a:rPr>
              <a:t>www.etwinning.net</a:t>
            </a:r>
            <a:endParaRPr lang="pl-PL" sz="1200" dirty="0">
              <a:solidFill>
                <a:srgbClr val="005061"/>
              </a:solidFill>
            </a:endParaRPr>
          </a:p>
        </p:txBody>
      </p:sp>
      <p:pic>
        <p:nvPicPr>
          <p:cNvPr id="12" name="Obraz 11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0" y="876817"/>
            <a:ext cx="3245553" cy="28041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777723" y="91975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u="sng" dirty="0">
                <a:solidFill>
                  <a:srgbClr val="81C9A4">
                    <a:lumMod val="75000"/>
                  </a:srgbClr>
                </a:solidFill>
              </a:rPr>
              <a:t>http://ec.europa.eu/programmes/erasmus-plus/projects/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2170" y="787901"/>
            <a:ext cx="67041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5061"/>
                </a:solidFill>
              </a:rPr>
              <a:t>Platforma Upowszechniania Projektów Erasmus+</a:t>
            </a:r>
            <a:endParaRPr lang="pl-PL" b="1" dirty="0">
              <a:solidFill>
                <a:srgbClr val="005061"/>
              </a:solidFill>
            </a:endParaRPr>
          </a:p>
        </p:txBody>
      </p:sp>
      <p:pic>
        <p:nvPicPr>
          <p:cNvPr id="14" name="Obraz 13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9" y="3477912"/>
            <a:ext cx="3741744" cy="41913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443092" y="267494"/>
            <a:ext cx="1952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000" b="1" cap="all" dirty="0" smtClean="0">
                <a:solidFill>
                  <a:srgbClr val="81C9A4"/>
                </a:solidFill>
              </a:rPr>
              <a:t>Partnerstwo</a:t>
            </a:r>
            <a:endParaRPr lang="pl-PL" sz="2000" b="1" cap="all" dirty="0">
              <a:solidFill>
                <a:srgbClr val="81C9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55526"/>
            <a:ext cx="7848872" cy="99011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Województwo mazowieckie</a:t>
            </a:r>
            <a:br>
              <a:rPr lang="pl-PL" sz="2800" dirty="0" smtClean="0"/>
            </a:br>
            <a:r>
              <a:rPr lang="pl-PL" sz="2800" dirty="0" smtClean="0"/>
              <a:t>w projektach KA2 vet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224" y="1995685"/>
            <a:ext cx="7848872" cy="2412269"/>
          </a:xfrm>
        </p:spPr>
        <p:txBody>
          <a:bodyPr>
            <a:normAutofit/>
          </a:bodyPr>
          <a:lstStyle/>
          <a:p>
            <a:r>
              <a:rPr lang="pl-PL" sz="1800" dirty="0" smtClean="0"/>
              <a:t>Liczba złożonych wniosków:		84</a:t>
            </a:r>
          </a:p>
          <a:p>
            <a:r>
              <a:rPr lang="pl-PL" sz="1800" dirty="0"/>
              <a:t>Suma </a:t>
            </a:r>
            <a:r>
              <a:rPr lang="pl-PL" sz="1800" dirty="0" smtClean="0"/>
              <a:t>wnioskowanych budżetów</a:t>
            </a:r>
            <a:r>
              <a:rPr lang="pl-PL" sz="1800" dirty="0"/>
              <a:t>:	</a:t>
            </a:r>
            <a:r>
              <a:rPr lang="pl-PL" sz="1800" dirty="0" smtClean="0"/>
              <a:t>17 621 135,61 </a:t>
            </a:r>
            <a:r>
              <a:rPr lang="pl-PL" sz="1800" dirty="0"/>
              <a:t>EUR</a:t>
            </a:r>
          </a:p>
          <a:p>
            <a:endParaRPr lang="pl-PL" sz="1800" dirty="0" smtClean="0"/>
          </a:p>
          <a:p>
            <a:r>
              <a:rPr lang="pl-PL" sz="1800" dirty="0" smtClean="0"/>
              <a:t>Liczba zatwierdzonych projektów:	29</a:t>
            </a:r>
          </a:p>
          <a:p>
            <a:r>
              <a:rPr lang="pl-PL" sz="1800" dirty="0" smtClean="0"/>
              <a:t>Suma </a:t>
            </a:r>
            <a:r>
              <a:rPr lang="pl-PL" sz="1800" dirty="0"/>
              <a:t>zatwierdzonych budżetów:	</a:t>
            </a:r>
            <a:r>
              <a:rPr lang="pl-PL" sz="1800" dirty="0" smtClean="0"/>
              <a:t>7 935 296,61 EUR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44818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51469"/>
            <a:ext cx="6840760" cy="720081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Udział </a:t>
            </a:r>
            <a:r>
              <a:rPr lang="pl-PL" dirty="0" smtClean="0"/>
              <a:t>województwa mazowieckiego</a:t>
            </a:r>
            <a:br>
              <a:rPr lang="pl-PL" dirty="0" smtClean="0"/>
            </a:br>
            <a:r>
              <a:rPr lang="pl-PL" dirty="0" smtClean="0"/>
              <a:t>w projektach ka2 </a:t>
            </a:r>
            <a:r>
              <a:rPr lang="pl-PL" dirty="0" smtClean="0"/>
              <a:t>vet – </a:t>
            </a:r>
            <a:r>
              <a:rPr lang="pl-PL" dirty="0"/>
              <a:t>2</a:t>
            </a:r>
            <a:r>
              <a:rPr lang="pl-PL" dirty="0" smtClean="0"/>
              <a:t>/2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08006"/>
              </p:ext>
            </p:extLst>
          </p:nvPr>
        </p:nvGraphicFramePr>
        <p:xfrm>
          <a:off x="611562" y="771549"/>
          <a:ext cx="7920877" cy="36322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472"/>
                <a:gridCol w="2802862"/>
                <a:gridCol w="576064"/>
                <a:gridCol w="3744416"/>
                <a:gridCol w="576063"/>
              </a:tblGrid>
              <a:tr h="1260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Lp.</a:t>
                      </a:r>
                      <a:endParaRPr lang="pl-P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Beneficjent</a:t>
                      </a:r>
                      <a:endParaRPr lang="pl-P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Miasto</a:t>
                      </a:r>
                      <a:endParaRPr lang="pl-P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Tytuł projektu</a:t>
                      </a:r>
                      <a:endParaRPr lang="pl-PL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Budżet</a:t>
                      </a:r>
                      <a:endParaRPr lang="pl-P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975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Akademia Pedagogiki Specjalnej im. Marii Grzegorzewskiej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Innovation Laboratories in the development of competences of special pedagogy teachers and people with special educational needs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367 871,00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Akademickie Centrum Informacji i Edukacji Europejskiej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"AGRO e-learning" - rolnictwo precyzyjne z elementami geoinformatyki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223 070,00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1590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 </a:t>
                      </a:r>
                      <a:r>
                        <a:rPr lang="pl-PL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Polska Sp. z o.o.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Rozwój kompetencji kluczowych w kształceniu i szkoleniu zawodowym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339 294,00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1939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EDUKACJA I PRACA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Implementation of the FINECVET model to the formal and nonformal education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243 493,00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1412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Fulltura</a:t>
                      </a:r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- Stowarzyszenie Form Twórczych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Artistic Directors Development  - Upskilling Project  for  Choral Educators 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59 625,00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1412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Fulltura</a:t>
                      </a:r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- Stowarzyszenie Form Twórczych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EnTraCT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– Enhancing Transversal Competences Toolbox for Cultural Managers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58 117,00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1412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Fundacja "Fundusz Współpracy"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European Solutions in Quality Assurance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245 091,72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824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Fundacja Europejskie Centrum </a:t>
                      </a:r>
                      <a:r>
                        <a:rPr lang="pl-PL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Przedsiebiorczosci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Transfer of good practices and development of professional competences of employees in waste management area supported by IT tools 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374 441,00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INnCREASE Sp z o.o.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MENTEE: </a:t>
                      </a:r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MEntoring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Networking and Training for European Entrepreneurs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234 360,00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740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INSTYTUT BADAN EDUKACYJNYCH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Developing </a:t>
                      </a:r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organisational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and financial models for including non-formal sector qualifications in National Qualifications Frameworks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368 867,00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90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INSTYTUT OCHRONY SRODOWISKA - PANSTWOWY INSTYTUT BADAWCZY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Implementation of the certification model for mentors in the subsector of eco-industry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242 062,00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824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INSTYTUT TECHNOLOGII EKSPLOATACJI-PANSTWOWY INSTYTUT BADAWCZY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Radom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Certified VET trainer in the construction sector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267 943,89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455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INSTYTUT TECHNOLOGII EKSPLOATACJI-PANSTWOWY INSTYTUT BADAWCZY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Radom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Training and certification model for photovoltaic trainers with the use of ECVET system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382 228,60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486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pl-PL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INSTYTUT TRANSPORTU SAMOCHODOWEGO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ICT-based, innovative training model development for building professional competences in transport industry among groups </a:t>
                      </a:r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defavorised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on </a:t>
                      </a:r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market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406 430,00</a:t>
                      </a:r>
                      <a:endParaRPr lang="pl-PL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3679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 CARS S.A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Rozwój kompetencji mechaników osobowych pojazdów samochodowych z zakresu profesjonalnej  obsługi klienta jako element wzrostu konkurencyjności na lokalnym rynku usług.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149 978,00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5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51469"/>
            <a:ext cx="6840760" cy="720081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Udział </a:t>
            </a:r>
            <a:r>
              <a:rPr lang="pl-PL" dirty="0" smtClean="0"/>
              <a:t>województwa mazowieckiego</a:t>
            </a:r>
            <a:br>
              <a:rPr lang="pl-PL" dirty="0" smtClean="0"/>
            </a:br>
            <a:r>
              <a:rPr lang="pl-PL" dirty="0" smtClean="0"/>
              <a:t>w projektach ka2 </a:t>
            </a:r>
            <a:r>
              <a:rPr lang="pl-PL" dirty="0" smtClean="0"/>
              <a:t>vet – </a:t>
            </a:r>
            <a:r>
              <a:rPr lang="pl-PL" dirty="0"/>
              <a:t>2</a:t>
            </a:r>
            <a:r>
              <a:rPr lang="pl-PL" dirty="0" smtClean="0"/>
              <a:t>/2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248668"/>
              </p:ext>
            </p:extLst>
          </p:nvPr>
        </p:nvGraphicFramePr>
        <p:xfrm>
          <a:off x="611560" y="843558"/>
          <a:ext cx="7920877" cy="35254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472"/>
                <a:gridCol w="2802862"/>
                <a:gridCol w="576064"/>
                <a:gridCol w="3744416"/>
                <a:gridCol w="576063"/>
              </a:tblGrid>
              <a:tr h="8049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  <a:latin typeface="Calibri" panose="020F0502020204030204" pitchFamily="34" charset="0"/>
                        </a:rPr>
                        <a:t>Lp.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  <a:latin typeface="Calibri" panose="020F0502020204030204" pitchFamily="34" charset="0"/>
                        </a:rPr>
                        <a:t>Beneficjent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>
                          <a:effectLst/>
                          <a:latin typeface="Calibri" panose="020F0502020204030204" pitchFamily="34" charset="0"/>
                        </a:rPr>
                        <a:t>Miasto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>
                          <a:effectLst/>
                          <a:latin typeface="Calibri" panose="020F0502020204030204" pitchFamily="34" charset="0"/>
                        </a:rPr>
                        <a:t>Tytuł projektu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  <a:latin typeface="Calibri" panose="020F0502020204030204" pitchFamily="34" charset="0"/>
                        </a:rPr>
                        <a:t>Budżet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9" marR="6629" marT="6629" marB="0" anchor="ctr"/>
                </a:tc>
              </a:tr>
              <a:tr h="2988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KIKO Business Solutions Inga Kolomyjska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communication competences among medical doctors with specialization in dentistry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59 905,00</a:t>
                      </a:r>
                    </a:p>
                  </a:txBody>
                  <a:tcPr marL="9525" marR="9525" marT="9525" marB="0" anchor="ctr"/>
                </a:tc>
              </a:tr>
              <a:tr h="1647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Lagardere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Travel Retail Sp. z o.o.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 Commerce - game-based training for better management in retail networks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299 256,00</a:t>
                      </a:r>
                    </a:p>
                  </a:txBody>
                  <a:tcPr marL="9525" marR="9525" marT="9525" marB="0" anchor="ctr"/>
                </a:tc>
              </a:tr>
              <a:tr h="1992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Mescomp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Technologies S.A.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Chinese for Business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267 560,00</a:t>
                      </a:r>
                    </a:p>
                  </a:txBody>
                  <a:tcPr marL="9525" marR="9525" marT="9525" marB="0" anchor="ctr"/>
                </a:tc>
              </a:tr>
              <a:tr h="1992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Nowoczesna Firma S.A.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e-Learning Master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340 588,00</a:t>
                      </a:r>
                    </a:p>
                  </a:txBody>
                  <a:tcPr marL="9525" marR="9525" marT="9525" marB="0" anchor="ctr"/>
                </a:tc>
              </a:tr>
              <a:tr h="4185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Ogólnopolska Izba Gospodarcza Producentów Mebli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Rozwój zawodowy i dyskontowanie wiedzy oraz doświadczenia pracowników 45+ w branżach o wysokim, negatywnym wpływie wahań koniunkturalnych na rynku pracy</a:t>
                      </a:r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316 861,00</a:t>
                      </a:r>
                    </a:p>
                  </a:txBody>
                  <a:tcPr marL="9525" marR="9525" marT="9525" marB="0" anchor="ctr"/>
                </a:tc>
              </a:tr>
              <a:tr h="1992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POLITECHNIKA WARSZAWSKA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Augmented Reality Formwork Assembly Training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260 258,00</a:t>
                      </a:r>
                    </a:p>
                  </a:txBody>
                  <a:tcPr marL="9525" marR="9525" marT="9525" marB="0" anchor="ctr"/>
                </a:tc>
              </a:tr>
              <a:tr h="1584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POLITECHNIKA WARSZAWSKA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Learning Outcomes for European Managers in Construction, part IV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263 198,00</a:t>
                      </a: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PRZEMYSLOWY INSTYTUT AUTOMATYKI I POMIAROW PIAP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Partnership for Creativity and Entrepreneurship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390 714,00</a:t>
                      </a:r>
                    </a:p>
                  </a:txBody>
                  <a:tcPr marL="9525" marR="9525" marT="9525" marB="0" anchor="ctr"/>
                </a:tc>
              </a:tr>
              <a:tr h="1992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PRZEMYSLOWY INSTYTUT AUTOMATYKI I POMIAROW PIAP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Partnership for Occupational Safety and Health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374 064,00</a:t>
                      </a:r>
                    </a:p>
                  </a:txBody>
                  <a:tcPr marL="9525" marR="9525" marT="9525" marB="0" anchor="ctr"/>
                </a:tc>
              </a:tr>
              <a:tr h="2988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PRZEMYSLOWY INSTYTUT AUTOMATYKI I POMIAROW PIAP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Partnership in the field of Mechatronics for innovative and smart growth of European manufacturing SMEs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261 728,40</a:t>
                      </a:r>
                    </a:p>
                  </a:txBody>
                  <a:tcPr marL="9525" marR="9525" marT="9525" marB="0" anchor="ctr"/>
                </a:tc>
              </a:tr>
              <a:tr h="3953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SZKOLA GLOWNA GOSPODARSTWA WIEJSKIEGO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Entrepreneurship with vision - methods and tools for managerial capacity building of agricultural producers in Central and Eastern Europe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232 202,00</a:t>
                      </a:r>
                    </a:p>
                  </a:txBody>
                  <a:tcPr marL="9525" marR="9525" marT="9525" marB="0" anchor="ctr"/>
                </a:tc>
              </a:tr>
              <a:tr h="2665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Wyzsza Szkola Ekonomiczno - Spoleczna w Ostrolece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Ostrołęka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Rozpoznawanie kwalifikacji zawodowych dla potrzeb transferu na europejskim rynku pracy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361 800,00</a:t>
                      </a:r>
                    </a:p>
                  </a:txBody>
                  <a:tcPr marL="9525" marR="9525" marT="9525" marB="0" anchor="ctr"/>
                </a:tc>
              </a:tr>
              <a:tr h="1882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WYZSZA SZKOLA PEDAGOGICZNA IM. JANUSZA </a:t>
                      </a:r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KORCZAKA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 dog training - European standards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247 186,00</a:t>
                      </a:r>
                    </a:p>
                  </a:txBody>
                  <a:tcPr marL="9525" marR="9525" marT="9525" marB="0" anchor="ctr"/>
                </a:tc>
              </a:tr>
              <a:tr h="2665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X-Event Sp. z o.o.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Wykorzystanie nowoczesnych technologii do wspierania branży enologicznej w Europie.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297 104,00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3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5852172" cy="1380747"/>
          </a:xfrm>
          <a:prstGeom prst="rect">
            <a:avLst/>
          </a:prstGeom>
        </p:spPr>
      </p:pic>
      <p:pic>
        <p:nvPicPr>
          <p:cNvPr id="5" name="Picture 2" descr="http://erasmusplus.org.pl/wp-content/uploads/2016/12/logo30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08281"/>
            <a:ext cx="2674282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106916" y="195486"/>
            <a:ext cx="4867742" cy="728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5061"/>
                </a:solidFill>
              </a:rPr>
              <a:t>OFERTA PROGRAMU ERASMUS+</a:t>
            </a:r>
            <a:endParaRPr lang="pl-PL" sz="2000" b="1" dirty="0">
              <a:solidFill>
                <a:srgbClr val="005061"/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31528" y="1131590"/>
            <a:ext cx="7416824" cy="3494379"/>
            <a:chOff x="695" y="1616"/>
            <a:chExt cx="4375" cy="197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19"/>
              <a:ext cx="131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385D8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616"/>
              <a:ext cx="131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385D8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718"/>
              <a:ext cx="131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385D8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1616"/>
              <a:ext cx="131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385D8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2718"/>
              <a:ext cx="131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385D8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1616"/>
              <a:ext cx="131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385D8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6500"/>
            <a:ext cx="1296143" cy="4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mapka_bez_podp_20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744" r="11347"/>
          <a:stretch/>
        </p:blipFill>
        <p:spPr>
          <a:xfrm>
            <a:off x="3059833" y="61415"/>
            <a:ext cx="6084168" cy="45079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59406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/>
            <a:r>
              <a:rPr lang="pl-PL" dirty="0" smtClean="0"/>
              <a:t>Uczestnicy programu erasmus+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1419622"/>
            <a:ext cx="77048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</a:pPr>
            <a:r>
              <a:rPr lang="pl-PL" sz="1500" dirty="0">
                <a:solidFill>
                  <a:srgbClr val="005061"/>
                </a:solidFill>
              </a:rPr>
              <a:t>Kraje uczestniczące w </a:t>
            </a:r>
            <a:r>
              <a:rPr lang="pl-PL" sz="1500" b="1" dirty="0" smtClean="0">
                <a:solidFill>
                  <a:srgbClr val="005061"/>
                </a:solidFill>
              </a:rPr>
              <a:t>programie Erasmus+</a:t>
            </a:r>
            <a:endParaRPr lang="pl-PL" sz="1500" b="1" dirty="0">
              <a:solidFill>
                <a:srgbClr val="005061"/>
              </a:solidFill>
            </a:endParaRPr>
          </a:p>
          <a:p>
            <a:pPr marL="719138" lvl="1" indent="-319088">
              <a:buFont typeface="+mj-lt"/>
              <a:buAutoNum type="alphaLcPeriod"/>
            </a:pPr>
            <a:r>
              <a:rPr lang="pl-PL" sz="1500" b="1" dirty="0">
                <a:solidFill>
                  <a:srgbClr val="005061"/>
                </a:solidFill>
              </a:rPr>
              <a:t>28 państw członkowskich UE</a:t>
            </a:r>
          </a:p>
          <a:p>
            <a:pPr marL="719138" lvl="1" indent="-319088">
              <a:buFont typeface="+mj-lt"/>
              <a:buAutoNum type="alphaLcPeriod"/>
            </a:pPr>
            <a:r>
              <a:rPr lang="pl-PL" sz="1500" dirty="0">
                <a:solidFill>
                  <a:srgbClr val="005061"/>
                </a:solidFill>
              </a:rPr>
              <a:t>Islandia, Liechtenstein, Norwegia</a:t>
            </a:r>
          </a:p>
          <a:p>
            <a:pPr marL="719138" lvl="1" indent="-319088">
              <a:buFont typeface="+mj-lt"/>
              <a:buAutoNum type="alphaLcPeriod"/>
            </a:pPr>
            <a:r>
              <a:rPr lang="pl-PL" sz="1500" dirty="0">
                <a:solidFill>
                  <a:srgbClr val="005061"/>
                </a:solidFill>
              </a:rPr>
              <a:t>Turcja</a:t>
            </a:r>
          </a:p>
          <a:p>
            <a:pPr marL="719138" lvl="1" indent="-319088">
              <a:buFont typeface="+mj-lt"/>
              <a:buAutoNum type="alphaLcPeriod"/>
            </a:pPr>
            <a:r>
              <a:rPr lang="pl-PL" sz="1500" dirty="0">
                <a:solidFill>
                  <a:srgbClr val="005061"/>
                </a:solidFill>
              </a:rPr>
              <a:t>Była </a:t>
            </a:r>
            <a:r>
              <a:rPr lang="pl-PL" sz="1500" dirty="0" smtClean="0">
                <a:solidFill>
                  <a:srgbClr val="005061"/>
                </a:solidFill>
              </a:rPr>
              <a:t>Jugosłowiańska Republika Macedonii</a:t>
            </a:r>
            <a:endParaRPr lang="pl-PL" sz="1500" dirty="0">
              <a:solidFill>
                <a:srgbClr val="005061"/>
              </a:solidFill>
            </a:endParaRPr>
          </a:p>
          <a:p>
            <a:pPr marL="514350" indent="-514350"/>
            <a:endParaRPr lang="pl-PL" sz="1500" dirty="0">
              <a:solidFill>
                <a:srgbClr val="005061"/>
              </a:solidFill>
            </a:endParaRPr>
          </a:p>
          <a:p>
            <a:pPr marL="514350" indent="-514350">
              <a:spcAft>
                <a:spcPts val="1200"/>
              </a:spcAft>
            </a:pPr>
            <a:r>
              <a:rPr lang="pl-PL" sz="1500" b="1" dirty="0">
                <a:solidFill>
                  <a:srgbClr val="005061"/>
                </a:solidFill>
              </a:rPr>
              <a:t>Kraje </a:t>
            </a:r>
            <a:r>
              <a:rPr lang="pl-PL" sz="1500" b="1" dirty="0" smtClean="0">
                <a:solidFill>
                  <a:srgbClr val="005061"/>
                </a:solidFill>
              </a:rPr>
              <a:t>partnerskie:</a:t>
            </a:r>
            <a:endParaRPr lang="pl-PL" sz="1500" b="1" dirty="0">
              <a:solidFill>
                <a:srgbClr val="005061"/>
              </a:solidFill>
            </a:endParaRPr>
          </a:p>
          <a:p>
            <a:pPr marL="719138" lvl="1" indent="-319088">
              <a:buFont typeface="+mj-lt"/>
              <a:buAutoNum type="alphaLcPeriod"/>
            </a:pPr>
            <a:r>
              <a:rPr lang="pl-PL" sz="1500" dirty="0" smtClean="0">
                <a:solidFill>
                  <a:srgbClr val="005061"/>
                </a:solidFill>
              </a:rPr>
              <a:t>kraje </a:t>
            </a:r>
            <a:r>
              <a:rPr lang="pl-PL" sz="1500" dirty="0">
                <a:solidFill>
                  <a:srgbClr val="005061"/>
                </a:solidFill>
              </a:rPr>
              <a:t>sąsiadujące z UE (podzielone na </a:t>
            </a:r>
            <a:r>
              <a:rPr lang="pl-PL" sz="1500" dirty="0" smtClean="0">
                <a:solidFill>
                  <a:srgbClr val="005061"/>
                </a:solidFill>
              </a:rPr>
              <a:t>cztery regiony): Bałkany </a:t>
            </a:r>
            <a:r>
              <a:rPr lang="pl-PL" sz="1500" dirty="0">
                <a:solidFill>
                  <a:srgbClr val="005061"/>
                </a:solidFill>
              </a:rPr>
              <a:t>Zachodnie, Partnerstwo Wschodnie, Basen Morza Śródziemnego, </a:t>
            </a:r>
            <a:r>
              <a:rPr lang="pl-PL" sz="1500" dirty="0" smtClean="0">
                <a:solidFill>
                  <a:srgbClr val="005061"/>
                </a:solidFill>
              </a:rPr>
              <a:t>Rosja;</a:t>
            </a:r>
            <a:endParaRPr lang="pl-PL" sz="1500" dirty="0">
              <a:solidFill>
                <a:srgbClr val="005061"/>
              </a:solidFill>
            </a:endParaRPr>
          </a:p>
          <a:p>
            <a:pPr marL="719138" lvl="1" indent="-319088">
              <a:buFont typeface="+mj-lt"/>
              <a:buAutoNum type="alphaLcPeriod"/>
            </a:pPr>
            <a:r>
              <a:rPr lang="pl-PL" sz="1500" dirty="0" smtClean="0">
                <a:solidFill>
                  <a:srgbClr val="005061"/>
                </a:solidFill>
              </a:rPr>
              <a:t>pozostałe </a:t>
            </a:r>
            <a:r>
              <a:rPr lang="pl-PL" sz="1500" dirty="0">
                <a:solidFill>
                  <a:srgbClr val="005061"/>
                </a:solidFill>
              </a:rPr>
              <a:t>kraje – udział uzależniony od akcji i obszaru (sektora</a:t>
            </a:r>
            <a:r>
              <a:rPr lang="pl-PL" sz="1500" dirty="0" smtClean="0">
                <a:solidFill>
                  <a:srgbClr val="005061"/>
                </a:solidFill>
              </a:rPr>
              <a:t>).</a:t>
            </a:r>
            <a:endParaRPr lang="pl-PL" sz="1500" dirty="0">
              <a:solidFill>
                <a:srgbClr val="005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419872" y="1491630"/>
            <a:ext cx="5472608" cy="2880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Założenia na lata 2014-2020:</a:t>
            </a:r>
          </a:p>
          <a:p>
            <a:pPr>
              <a:spcBef>
                <a:spcPts val="1200"/>
              </a:spcBef>
              <a:buClr>
                <a:srgbClr val="7791CA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budżet programu wyniesie </a:t>
            </a:r>
            <a:r>
              <a:rPr lang="pl-PL" sz="1800" b="1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14,7 mld</a:t>
            </a: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 </a:t>
            </a:r>
            <a:r>
              <a:rPr lang="pl-PL" sz="1800" b="1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euro</a:t>
            </a: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;</a:t>
            </a:r>
          </a:p>
          <a:p>
            <a:pPr>
              <a:spcBef>
                <a:spcPts val="1200"/>
              </a:spcBef>
              <a:buClr>
                <a:srgbClr val="7791CA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udział w programie weźmie </a:t>
            </a:r>
            <a:r>
              <a:rPr lang="pl-PL" sz="1800" b="1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4 mln</a:t>
            </a: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 osób;</a:t>
            </a:r>
          </a:p>
          <a:p>
            <a:pPr>
              <a:spcBef>
                <a:spcPts val="1200"/>
              </a:spcBef>
              <a:buClr>
                <a:srgbClr val="7791CA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w programie będzie uczestniczyć </a:t>
            </a:r>
            <a:r>
              <a:rPr lang="pl-PL" sz="1800" b="1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125 tys. </a:t>
            </a: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instytucji;</a:t>
            </a:r>
          </a:p>
          <a:p>
            <a:pPr>
              <a:spcBef>
                <a:spcPts val="1200"/>
              </a:spcBef>
              <a:buClr>
                <a:srgbClr val="7791CA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ok. </a:t>
            </a:r>
            <a:r>
              <a:rPr lang="pl-PL" sz="1800" b="1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1 mld euro </a:t>
            </a:r>
            <a:r>
              <a:rPr lang="pl-PL" sz="1800" dirty="0" smtClean="0">
                <a:solidFill>
                  <a:srgbClr val="005061"/>
                </a:solidFill>
                <a:latin typeface="Trebuchet MS" panose="020B0603020202020204" pitchFamily="34" charset="0"/>
              </a:rPr>
              <a:t>zostanie przeznaczony na projekty realizowane przez polskie instytucje. </a:t>
            </a:r>
            <a:endParaRPr lang="pl-PL" sz="1800" dirty="0">
              <a:solidFill>
                <a:srgbClr val="00506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2" descr="bud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96" y="1203598"/>
            <a:ext cx="2232236" cy="27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242614"/>
            <a:ext cx="6403959" cy="1464518"/>
          </a:xfrm>
          <a:prstGeom prst="rect">
            <a:avLst/>
          </a:prstGeom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3691435" y="123478"/>
            <a:ext cx="540059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ECA492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 FINANSOWE </a:t>
            </a:r>
            <a:r>
              <a:rPr lang="pl-PL" sz="2400" b="1" dirty="0" smtClean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DOT. PROGRAMU ERASMUS+</a:t>
            </a:r>
            <a:endParaRPr lang="pl-PL" sz="2400" b="1" dirty="0">
              <a:solidFill>
                <a:prstClr val="white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"/>
          <a:stretch/>
        </p:blipFill>
        <p:spPr>
          <a:xfrm>
            <a:off x="0" y="819129"/>
            <a:ext cx="9144000" cy="370314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22276"/>
            <a:ext cx="1296144" cy="4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BUDŻET DLA SEKTORA KSZTAŁCENIE I SZKOLENIA ZAWODOWE</a:t>
            </a:r>
            <a:br>
              <a:rPr lang="pl-PL" dirty="0" smtClean="0"/>
            </a:br>
            <a:r>
              <a:rPr lang="pl-PL" smtClean="0"/>
              <a:t>KONKURS 2017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51670"/>
            <a:ext cx="8054552" cy="252028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n-lt"/>
                <a:cs typeface="Arabic Typesetting" pitchFamily="66" charset="-78"/>
              </a:rPr>
              <a:t>AKCJA 1 (MOBILNOŚC EDUKACYJNA): 21.326.927 EURO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n-lt"/>
                <a:cs typeface="Arabic Typesetting" pitchFamily="66" charset="-78"/>
              </a:rPr>
              <a:t>AKCJA 2 (PARTNERSTWA STRATEGICZNE): 6.853.906 EURO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200" b="1" dirty="0">
              <a:latin typeface="+mn-lt"/>
              <a:cs typeface="Arabic Typesetting" pitchFamily="66" charset="-78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sz="2200" b="1" dirty="0" smtClean="0">
                <a:latin typeface="+mn-lt"/>
                <a:cs typeface="Arabic Typesetting" pitchFamily="66" charset="-78"/>
              </a:rPr>
              <a:t>RAZEM: </a:t>
            </a:r>
            <a:r>
              <a:rPr lang="pl-PL" sz="2400" b="1" dirty="0"/>
              <a:t>28.180.843,00 </a:t>
            </a:r>
            <a:r>
              <a:rPr lang="pl-PL" sz="2400" b="1" dirty="0" smtClean="0"/>
              <a:t>EURO</a:t>
            </a:r>
            <a:r>
              <a:rPr lang="pl-PL" sz="2400" b="1" dirty="0"/>
              <a:t>	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200" b="1" dirty="0">
              <a:latin typeface="+mn-lt"/>
              <a:cs typeface="Arabic Typesetting" pitchFamily="66" charset="-78"/>
            </a:endParaRPr>
          </a:p>
          <a:p>
            <a:pPr>
              <a:lnSpc>
                <a:spcPct val="16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01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3779912" y="1113588"/>
            <a:ext cx="5186296" cy="3153612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401755" y="735546"/>
            <a:ext cx="9289032" cy="68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pl-PL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Europejski tydzień umiejętności zawodowych </a:t>
            </a:r>
          </a:p>
          <a:p>
            <a:pPr>
              <a:defRPr/>
            </a:pPr>
            <a:r>
              <a:rPr lang="pl-PL" sz="1400" b="1" cap="small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20-24 listopada 2017</a:t>
            </a:r>
            <a:endParaRPr lang="pl-PL" sz="1400" cap="small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3" y="1599643"/>
            <a:ext cx="453028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lvl="1" indent="-354013">
              <a:spcAft>
                <a:spcPts val="600"/>
              </a:spcAft>
              <a:buClr>
                <a:srgbClr val="0077C8"/>
              </a:buClr>
              <a:buSzPct val="130000"/>
              <a:buFont typeface="Arial" pitchFamily="34" charset="0"/>
              <a:buChar char="•"/>
            </a:pPr>
            <a:r>
              <a:rPr lang="pl-PL" sz="1400" dirty="0" smtClean="0"/>
              <a:t>Wzrost </a:t>
            </a:r>
            <a:r>
              <a:rPr lang="pl-PL" sz="1400" b="1" dirty="0" smtClean="0">
                <a:solidFill>
                  <a:srgbClr val="0070C0"/>
                </a:solidFill>
              </a:rPr>
              <a:t>atrakcyjności</a:t>
            </a:r>
            <a:r>
              <a:rPr lang="pl-PL" sz="1400" dirty="0" smtClean="0">
                <a:solidFill>
                  <a:srgbClr val="0070C0"/>
                </a:solidFill>
              </a:rPr>
              <a:t> </a:t>
            </a:r>
            <a:r>
              <a:rPr lang="pl-PL" sz="1400" dirty="0" smtClean="0"/>
              <a:t>oraz wzmocnienie wizerunku kształcenia i szkolenia zawodowego w Państwach UE</a:t>
            </a:r>
          </a:p>
          <a:p>
            <a:pPr marL="715963" lvl="1" indent="-354013">
              <a:spcAft>
                <a:spcPts val="600"/>
              </a:spcAft>
              <a:buClr>
                <a:srgbClr val="0077C8"/>
              </a:buClr>
              <a:buSzPct val="130000"/>
              <a:buFont typeface="Arial" pitchFamily="34" charset="0"/>
              <a:buChar char="•"/>
            </a:pPr>
            <a:r>
              <a:rPr lang="pl-PL" sz="1400" dirty="0"/>
              <a:t>Kształcenie i szkolenia zawodowe to </a:t>
            </a:r>
            <a:r>
              <a:rPr lang="pl-PL" sz="1400" dirty="0">
                <a:solidFill>
                  <a:srgbClr val="0070C0"/>
                </a:solidFill>
              </a:rPr>
              <a:t>dobry wybór</a:t>
            </a:r>
            <a:endParaRPr lang="pl-PL" sz="1400" dirty="0" smtClean="0">
              <a:solidFill>
                <a:srgbClr val="0070C0"/>
              </a:solidFill>
            </a:endParaRPr>
          </a:p>
          <a:p>
            <a:pPr marL="715963" lvl="1" indent="-354013">
              <a:spcAft>
                <a:spcPts val="600"/>
              </a:spcAft>
              <a:buClr>
                <a:srgbClr val="0077C8"/>
              </a:buClr>
              <a:buSzPct val="130000"/>
              <a:buFont typeface="Arial" pitchFamily="34" charset="0"/>
              <a:buChar char="•"/>
            </a:pPr>
            <a:r>
              <a:rPr lang="pl-PL" sz="1400" dirty="0" smtClean="0"/>
              <a:t>Podnoszenie świadomości co do </a:t>
            </a:r>
            <a:r>
              <a:rPr lang="pl-PL" sz="1400" b="1" dirty="0">
                <a:solidFill>
                  <a:srgbClr val="0070C0"/>
                </a:solidFill>
              </a:rPr>
              <a:t>możliwości</a:t>
            </a:r>
            <a:r>
              <a:rPr lang="pl-PL" sz="1400" dirty="0" smtClean="0"/>
              <a:t> jakie daje kształcenie i szkolenia zawodowe</a:t>
            </a:r>
          </a:p>
          <a:p>
            <a:pPr marL="715963" lvl="1" indent="-354013">
              <a:spcAft>
                <a:spcPts val="600"/>
              </a:spcAft>
              <a:buClr>
                <a:srgbClr val="0077C8"/>
              </a:buClr>
              <a:buSzPct val="130000"/>
              <a:buFont typeface="Arial" pitchFamily="34" charset="0"/>
              <a:buChar char="•"/>
            </a:pPr>
            <a:r>
              <a:rPr lang="pl-PL" sz="1400" dirty="0"/>
              <a:t>Wymiana </a:t>
            </a:r>
            <a:r>
              <a:rPr lang="pl-PL" sz="1400" b="1" dirty="0">
                <a:solidFill>
                  <a:srgbClr val="0070C0"/>
                </a:solidFill>
              </a:rPr>
              <a:t>doświadczeń</a:t>
            </a:r>
            <a:r>
              <a:rPr lang="pl-PL" sz="1400" dirty="0" smtClean="0"/>
              <a:t> i </a:t>
            </a:r>
            <a:r>
              <a:rPr lang="pl-PL" sz="1400" b="1" dirty="0">
                <a:solidFill>
                  <a:srgbClr val="0070C0"/>
                </a:solidFill>
              </a:rPr>
              <a:t>dobrych praktyk</a:t>
            </a:r>
          </a:p>
          <a:p>
            <a:pPr marL="715963" lvl="1" indent="-354013">
              <a:spcAft>
                <a:spcPts val="600"/>
              </a:spcAft>
              <a:buClr>
                <a:srgbClr val="0077C8"/>
              </a:buClr>
              <a:buSzPct val="130000"/>
              <a:buFont typeface="Arial" pitchFamily="34" charset="0"/>
              <a:buChar char="•"/>
            </a:pPr>
            <a:r>
              <a:rPr lang="pl-PL" sz="1400" dirty="0" smtClean="0"/>
              <a:t>Stawianie na </a:t>
            </a:r>
            <a:r>
              <a:rPr lang="pl-PL" sz="1400" b="1" dirty="0">
                <a:solidFill>
                  <a:srgbClr val="0070C0"/>
                </a:solidFill>
              </a:rPr>
              <a:t>jakość</a:t>
            </a:r>
            <a:r>
              <a:rPr lang="pl-PL" sz="1400" dirty="0" smtClean="0"/>
              <a:t> międzynarodowych projektów kształcenia i szkolenia zawodowego</a:t>
            </a:r>
          </a:p>
        </p:txBody>
      </p:sp>
    </p:spTree>
    <p:extLst>
      <p:ext uri="{BB962C8B-B14F-4D97-AF65-F5344CB8AC3E}">
        <p14:creationId xmlns:p14="http://schemas.microsoft.com/office/powerpoint/2010/main" val="17808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837"/>
            <a:ext cx="9156867" cy="375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">
  <a:themeElements>
    <a:clrScheme name="Niestandardowy 6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81C9A4"/>
      </a:accent1>
      <a:accent2>
        <a:srgbClr val="81C9A4"/>
      </a:accent2>
      <a:accent3>
        <a:srgbClr val="81C9A4"/>
      </a:accent3>
      <a:accent4>
        <a:srgbClr val="81C9A4"/>
      </a:accent4>
      <a:accent5>
        <a:srgbClr val="81C9A4"/>
      </a:accent5>
      <a:accent6>
        <a:srgbClr val="81C9A4"/>
      </a:accent6>
      <a:hlink>
        <a:srgbClr val="81C9A4"/>
      </a:hlink>
      <a:folHlink>
        <a:srgbClr val="81C9A4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rasmus+">
  <a:themeElements>
    <a:clrScheme name="Niestandardowy 1">
      <a:dk1>
        <a:srgbClr val="353D42"/>
      </a:dk1>
      <a:lt1>
        <a:sysClr val="window" lastClr="FFFFFF"/>
      </a:lt1>
      <a:dk2>
        <a:srgbClr val="353D42"/>
      </a:dk2>
      <a:lt2>
        <a:srgbClr val="FFFFFF"/>
      </a:lt2>
      <a:accent1>
        <a:srgbClr val="7030A0"/>
      </a:accent1>
      <a:accent2>
        <a:srgbClr val="7030A0"/>
      </a:accent2>
      <a:accent3>
        <a:srgbClr val="7030A0"/>
      </a:accent3>
      <a:accent4>
        <a:srgbClr val="7030A0"/>
      </a:accent4>
      <a:accent5>
        <a:srgbClr val="7030A0"/>
      </a:accent5>
      <a:accent6>
        <a:srgbClr val="7030A0"/>
      </a:accent6>
      <a:hlink>
        <a:srgbClr val="7030A0"/>
      </a:hlink>
      <a:folHlink>
        <a:srgbClr val="7030A0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rasmus+">
  <a:themeElements>
    <a:clrScheme name="Niestandardowy 6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81C9A4"/>
      </a:accent1>
      <a:accent2>
        <a:srgbClr val="81C9A4"/>
      </a:accent2>
      <a:accent3>
        <a:srgbClr val="81C9A4"/>
      </a:accent3>
      <a:accent4>
        <a:srgbClr val="81C9A4"/>
      </a:accent4>
      <a:accent5>
        <a:srgbClr val="81C9A4"/>
      </a:accent5>
      <a:accent6>
        <a:srgbClr val="81C9A4"/>
      </a:accent6>
      <a:hlink>
        <a:srgbClr val="81C9A4"/>
      </a:hlink>
      <a:folHlink>
        <a:srgbClr val="81C9A4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rasmus+">
  <a:themeElements>
    <a:clrScheme name="Niestandardowy 6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81C9A4"/>
      </a:accent1>
      <a:accent2>
        <a:srgbClr val="81C9A4"/>
      </a:accent2>
      <a:accent3>
        <a:srgbClr val="81C9A4"/>
      </a:accent3>
      <a:accent4>
        <a:srgbClr val="81C9A4"/>
      </a:accent4>
      <a:accent5>
        <a:srgbClr val="81C9A4"/>
      </a:accent5>
      <a:accent6>
        <a:srgbClr val="81C9A4"/>
      </a:accent6>
      <a:hlink>
        <a:srgbClr val="81C9A4"/>
      </a:hlink>
      <a:folHlink>
        <a:srgbClr val="81C9A4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1357</Words>
  <Application>Microsoft Office PowerPoint</Application>
  <PresentationFormat>Pokaz na ekranie (16:9)</PresentationFormat>
  <Paragraphs>391</Paragraphs>
  <Slides>25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Erasmus+</vt:lpstr>
      <vt:lpstr>Motyw pakietu Office</vt:lpstr>
      <vt:lpstr>1_Erasmus+</vt:lpstr>
      <vt:lpstr>3_Erasmus+</vt:lpstr>
      <vt:lpstr>2_Erasmus+</vt:lpstr>
      <vt:lpstr>Wspieranie mobilności i partnerstwa w kształceniu zawodowym  w ramach PROGRAMU erasmus+</vt:lpstr>
      <vt:lpstr>Prezentacja programu PowerPoint</vt:lpstr>
      <vt:lpstr>Prezentacja programu PowerPoint</vt:lpstr>
      <vt:lpstr>Uczestnicy programu erasmus+</vt:lpstr>
      <vt:lpstr>Prezentacja programu PowerPoint</vt:lpstr>
      <vt:lpstr>Prezentacja programu PowerPoint</vt:lpstr>
      <vt:lpstr>BUDŻET DLA SEKTORA KSZTAŁCENIE I SZKOLENIA ZAWODOWE KONKURS 2017</vt:lpstr>
      <vt:lpstr>Prezentacja programu PowerPoint</vt:lpstr>
      <vt:lpstr>Prezentacja programu PowerPoint</vt:lpstr>
      <vt:lpstr>Prezentacja programu PowerPoint</vt:lpstr>
      <vt:lpstr>Akcja 1 mobilność uczniów - Praktyki zawodowe i staże za granicą dla osób kształcących się zawodowo </vt:lpstr>
      <vt:lpstr>Akcja 1. mobilność kadry – WYJAZDY SZKOLENIOWE</vt:lpstr>
      <vt:lpstr>Udział Szkół z województwa mazowieckiego w projektach ka1 vet</vt:lpstr>
      <vt:lpstr>Udział powiatów z województwa mazowieckiego w projektach ka1 vet – 1/2</vt:lpstr>
      <vt:lpstr>Udział powiatów z województwa mazowieckiego w projektach ka1 vet – 2/2</vt:lpstr>
      <vt:lpstr>Prezentacja programu PowerPoint</vt:lpstr>
      <vt:lpstr>Prezentacja programu PowerPoint</vt:lpstr>
      <vt:lpstr> Partnerstwa strategiczne – współpraca na rzecz innowacji i dobrych praktyk </vt:lpstr>
      <vt:lpstr>Prezentacja programu PowerPoint</vt:lpstr>
      <vt:lpstr>Rezultaty i produkty</vt:lpstr>
      <vt:lpstr>Prezentacja programu PowerPoint</vt:lpstr>
      <vt:lpstr>Województwo mazowieckie w projektach KA2 vet</vt:lpstr>
      <vt:lpstr>Udział województwa mazowieckiego w projektach ka2 vet – 2/2</vt:lpstr>
      <vt:lpstr>Udział województwa mazowieckiego w projektach ka2 vet – 2/2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Joachim Lelewel</dc:creator>
  <cp:lastModifiedBy>mniewiadomski</cp:lastModifiedBy>
  <cp:revision>259</cp:revision>
  <cp:lastPrinted>2017-01-10T14:36:57Z</cp:lastPrinted>
  <dcterms:created xsi:type="dcterms:W3CDTF">2015-12-08T12:55:20Z</dcterms:created>
  <dcterms:modified xsi:type="dcterms:W3CDTF">2017-05-10T07:16:35Z</dcterms:modified>
</cp:coreProperties>
</file>